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68" r:id="rId3"/>
    <p:sldId id="269" r:id="rId4"/>
    <p:sldId id="257" r:id="rId5"/>
    <p:sldId id="258" r:id="rId6"/>
    <p:sldId id="259" r:id="rId7"/>
    <p:sldId id="260" r:id="rId8"/>
    <p:sldId id="264" r:id="rId9"/>
    <p:sldId id="265" r:id="rId10"/>
    <p:sldId id="261" r:id="rId11"/>
    <p:sldId id="270" r:id="rId12"/>
    <p:sldId id="266" r:id="rId13"/>
    <p:sldId id="256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9"/>
    <a:srgbClr val="FE872E"/>
    <a:srgbClr val="2F52FF"/>
    <a:srgbClr val="E3DDD3"/>
    <a:srgbClr val="F5E4D3"/>
    <a:srgbClr val="DEA368"/>
    <a:srgbClr val="758CAF"/>
    <a:srgbClr val="87378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2" autoAdjust="0"/>
    <p:restoredTop sz="94675" autoAdjust="0"/>
  </p:normalViewPr>
  <p:slideViewPr>
    <p:cSldViewPr>
      <p:cViewPr varScale="1">
        <p:scale>
          <a:sx n="51" d="100"/>
          <a:sy n="51" d="100"/>
        </p:scale>
        <p:origin x="-4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7976B13-8AC0-4876-A5E7-593B707429AE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58C1F7-06CD-4EE8-95DB-A53F3E9916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Molecule template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3B41B9-5ABA-4D16-9291-BF42F46C2B8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EF469-AACE-4CCC-AE16-FE4F42C9A358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A46DB-911E-4E5C-B292-0F9FE87B33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09C14-900B-41FA-A197-4A64DEF6A318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273B8-BD75-49DB-BD45-2D5F577F81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82C28-A608-4D99-A46D-A68E7202B367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7C3BB-5124-4B88-BBA6-F30A7B18F5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E4557-A552-459A-A0FA-C8FB135D6069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311E2-40D4-4893-87ED-266872EBCB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DA2B1-29DF-469A-AA7D-12CE739C2F05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5ED53-3400-4A32-9D5D-F120FE20A2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86C47-4871-45AD-82DF-2C433AB95E83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863F4-6802-4DFA-97E2-83C4FE318D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61945-3667-4A85-897E-9D9F35D055A2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82548-C26A-4416-AB70-E4D74312ED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E370E-E231-493B-9374-1927AA1CEA16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32DD7-C5B8-481B-A386-D0094C3A93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A8655-B23E-49C3-B067-B68D015CE4A7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E9A24-82C0-4315-9B38-5C1490F329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D0A0-2BEB-4A20-95C3-16082636E070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24926-C22D-423F-9240-C07DC95048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DDEDE-7784-491A-BC29-CB65EB199ABF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4BB3C-A623-41DA-9372-1C818A0888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E927F0-C405-41C9-99D3-94E8B6BFB86C}" type="datetimeFigureOut">
              <a:rPr lang="en-US"/>
              <a:pPr>
                <a:defRPr/>
              </a:pPr>
              <a:t>1/27/2009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9CE06F-95D4-4F33-9F2D-C5B0FF1026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3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381000" y="228600"/>
            <a:ext cx="3352800" cy="2514600"/>
            <a:chOff x="4114800" y="838200"/>
            <a:chExt cx="3352800" cy="2514600"/>
          </a:xfrm>
        </p:grpSpPr>
        <p:sp>
          <p:nvSpPr>
            <p:cNvPr id="26" name="Oval 25"/>
            <p:cNvSpPr/>
            <p:nvPr/>
          </p:nvSpPr>
          <p:spPr>
            <a:xfrm>
              <a:off x="4114800" y="838200"/>
              <a:ext cx="3352800" cy="2514600"/>
            </a:xfrm>
            <a:prstGeom prst="ellipse">
              <a:avLst/>
            </a:prstGeom>
            <a:solidFill>
              <a:srgbClr val="FFFFD9"/>
            </a:solidFill>
            <a:ln w="41275" cmpd="sng">
              <a:solidFill>
                <a:srgbClr val="F6D71A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5181600" y="1981200"/>
              <a:ext cx="13716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5867400" y="22860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14352" name="Group 30"/>
            <p:cNvGrpSpPr>
              <a:grpSpLocks/>
            </p:cNvGrpSpPr>
            <p:nvPr/>
          </p:nvGrpSpPr>
          <p:grpSpPr bwMode="auto">
            <a:xfrm rot="1787091">
              <a:off x="6541431" y="1383791"/>
              <a:ext cx="457200" cy="381000"/>
              <a:chOff x="685800" y="609600"/>
              <a:chExt cx="609600" cy="457200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685001" y="610093"/>
                <a:ext cx="609600" cy="3048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39297" y="609738"/>
                <a:ext cx="304800" cy="4572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600" dirty="0" smtClean="0">
                <a:ln w="1905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</a:rPr>
              <a:t>Mitosis</a:t>
            </a:r>
            <a:endParaRPr lang="en-US" sz="6600" dirty="0">
              <a:ln w="19050"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The Process of Cell Division</a:t>
            </a:r>
          </a:p>
        </p:txBody>
      </p:sp>
      <p:grpSp>
        <p:nvGrpSpPr>
          <p:cNvPr id="14340" name="Group 37"/>
          <p:cNvGrpSpPr>
            <a:grpSpLocks/>
          </p:cNvGrpSpPr>
          <p:nvPr/>
        </p:nvGrpSpPr>
        <p:grpSpPr bwMode="auto">
          <a:xfrm>
            <a:off x="381000" y="228600"/>
            <a:ext cx="3352800" cy="2514600"/>
            <a:chOff x="381000" y="228600"/>
            <a:chExt cx="3352800" cy="2514600"/>
          </a:xfrm>
        </p:grpSpPr>
        <p:sp>
          <p:nvSpPr>
            <p:cNvPr id="5" name="Oval 4"/>
            <p:cNvSpPr/>
            <p:nvPr/>
          </p:nvSpPr>
          <p:spPr>
            <a:xfrm>
              <a:off x="381000" y="228600"/>
              <a:ext cx="3352800" cy="2514600"/>
            </a:xfrm>
            <a:prstGeom prst="ellipse">
              <a:avLst/>
            </a:prstGeom>
            <a:solidFill>
              <a:srgbClr val="FFFFD9"/>
            </a:solidFill>
            <a:ln w="41275" cmpd="sng">
              <a:solidFill>
                <a:srgbClr val="F6D71A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609600" y="990600"/>
              <a:ext cx="13716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762000" y="14478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14346" name="Group 33"/>
            <p:cNvGrpSpPr>
              <a:grpSpLocks/>
            </p:cNvGrpSpPr>
            <p:nvPr/>
          </p:nvGrpSpPr>
          <p:grpSpPr bwMode="auto">
            <a:xfrm rot="9813331">
              <a:off x="2197308" y="2088264"/>
              <a:ext cx="457200" cy="381000"/>
              <a:chOff x="685800" y="609600"/>
              <a:chExt cx="609600" cy="45720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686239" y="611316"/>
                <a:ext cx="609600" cy="3048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38201" y="610477"/>
                <a:ext cx="304800" cy="4572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cxnSp>
        <p:nvCxnSpPr>
          <p:cNvPr id="39" name="Straight Arrow Connector 38"/>
          <p:cNvCxnSpPr/>
          <p:nvPr/>
        </p:nvCxnSpPr>
        <p:spPr>
          <a:xfrm rot="10800000" flipV="1">
            <a:off x="3886200" y="914400"/>
            <a:ext cx="1371600" cy="6096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6286500" y="2476500"/>
            <a:ext cx="1524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mph" presetSubtype="0" fill="hold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0" presetClass="emph" presetSubtype="0" fill="hold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6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E213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E213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11111E-6 7.58732E-7 C 0.07917 -0.03054 0.15851 -0.06084 0.24167 -0.03447 C 0.32483 -0.0081 0.45504 0.07124 0.49896 0.15822 C 0.54288 0.2452 0.51059 0.41822 0.50504 0.48808 " pathEditMode="relative" ptsTypes="aaaA">
                                      <p:cBhvr>
                                        <p:cTn id="2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animClr clrSpc="rgb" dir="cw">
                                      <p:cBhvr>
                                        <p:cTn id="35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36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animClr clrSpc="rgb" dir="cw">
                                      <p:cBhvr>
                                        <p:cTn id="45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  <p:set>
                                      <p:cBhvr>
                                        <p:cTn id="46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96"/>
          <p:cNvSpPr/>
          <p:nvPr/>
        </p:nvSpPr>
        <p:spPr>
          <a:xfrm>
            <a:off x="1981200" y="2819400"/>
            <a:ext cx="5029200" cy="3776663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09" t="1817" r="7974" b="1817"/>
          <a:stretch>
            <a:fillRect/>
          </a:stretch>
        </p:blipFill>
        <p:spPr bwMode="auto">
          <a:xfrm>
            <a:off x="1752600" y="2819400"/>
            <a:ext cx="5410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2895600"/>
            <a:ext cx="489585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" name="Oval 173"/>
          <p:cNvSpPr/>
          <p:nvPr/>
        </p:nvSpPr>
        <p:spPr>
          <a:xfrm>
            <a:off x="2286000" y="3048000"/>
            <a:ext cx="4419600" cy="1828800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557" name="TextBox 42"/>
          <p:cNvSpPr txBox="1">
            <a:spLocks noChangeArrowheads="1"/>
          </p:cNvSpPr>
          <p:nvPr/>
        </p:nvSpPr>
        <p:spPr bwMode="auto">
          <a:xfrm>
            <a:off x="2286000" y="11430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Slowly, the cell starts to split apart.</a:t>
            </a:r>
          </a:p>
        </p:txBody>
      </p:sp>
      <p:sp>
        <p:nvSpPr>
          <p:cNvPr id="48" name="Oval 47"/>
          <p:cNvSpPr/>
          <p:nvPr/>
        </p:nvSpPr>
        <p:spPr>
          <a:xfrm>
            <a:off x="2209800" y="4648200"/>
            <a:ext cx="4419600" cy="1828800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3559" name="Group 31"/>
          <p:cNvGrpSpPr>
            <a:grpSpLocks/>
          </p:cNvGrpSpPr>
          <p:nvPr/>
        </p:nvGrpSpPr>
        <p:grpSpPr bwMode="auto">
          <a:xfrm rot="10800000">
            <a:off x="4267200" y="5807075"/>
            <a:ext cx="457200" cy="381000"/>
            <a:chOff x="685800" y="609600"/>
            <a:chExt cx="609600" cy="457200"/>
          </a:xfrm>
        </p:grpSpPr>
        <p:sp>
          <p:nvSpPr>
            <p:cNvPr id="84" name="Rectangle 83"/>
            <p:cNvSpPr/>
            <p:nvPr/>
          </p:nvSpPr>
          <p:spPr>
            <a:xfrm>
              <a:off x="687916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cxnSp>
        <p:nvCxnSpPr>
          <p:cNvPr id="88" name="Straight Arrow Connector 87"/>
          <p:cNvCxnSpPr/>
          <p:nvPr/>
        </p:nvCxnSpPr>
        <p:spPr>
          <a:xfrm rot="10800000" flipV="1">
            <a:off x="6400800" y="4495800"/>
            <a:ext cx="10668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7315200" y="41910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Cleavage Furrow</a:t>
            </a:r>
          </a:p>
        </p:txBody>
      </p:sp>
      <p:sp>
        <p:nvSpPr>
          <p:cNvPr id="92" name="Title 1"/>
          <p:cNvSpPr txBox="1">
            <a:spLocks/>
          </p:cNvSpPr>
          <p:nvPr/>
        </p:nvSpPr>
        <p:spPr>
          <a:xfrm>
            <a:off x="457200" y="274638"/>
            <a:ext cx="3810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Telophase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  <p:grpSp>
        <p:nvGrpSpPr>
          <p:cNvPr id="23563" name="Group 107"/>
          <p:cNvGrpSpPr>
            <a:grpSpLocks/>
          </p:cNvGrpSpPr>
          <p:nvPr/>
        </p:nvGrpSpPr>
        <p:grpSpPr bwMode="auto">
          <a:xfrm>
            <a:off x="4876800" y="4953000"/>
            <a:ext cx="1371600" cy="1295400"/>
            <a:chOff x="4876800" y="4953000"/>
            <a:chExt cx="1371600" cy="1295400"/>
          </a:xfrm>
        </p:grpSpPr>
        <p:sp>
          <p:nvSpPr>
            <p:cNvPr id="94" name="Oval 93"/>
            <p:cNvSpPr/>
            <p:nvPr/>
          </p:nvSpPr>
          <p:spPr>
            <a:xfrm>
              <a:off x="4876800" y="4953000"/>
              <a:ext cx="13716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4876800" y="4953000"/>
              <a:ext cx="1371600" cy="1295400"/>
            </a:xfrm>
            <a:prstGeom prst="ellipse">
              <a:avLst/>
            </a:prstGeom>
            <a:solidFill>
              <a:srgbClr val="87378F"/>
            </a:solidFill>
            <a:ln>
              <a:solidFill>
                <a:srgbClr val="87378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5" name="Oval 104"/>
            <p:cNvSpPr/>
            <p:nvPr/>
          </p:nvSpPr>
          <p:spPr>
            <a:xfrm>
              <a:off x="5638800" y="56388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3564" name="Group 153"/>
          <p:cNvGrpSpPr>
            <a:grpSpLocks/>
          </p:cNvGrpSpPr>
          <p:nvPr/>
        </p:nvGrpSpPr>
        <p:grpSpPr bwMode="auto">
          <a:xfrm>
            <a:off x="2667000" y="3352800"/>
            <a:ext cx="1371600" cy="1295400"/>
            <a:chOff x="2667000" y="3352800"/>
            <a:chExt cx="1371600" cy="1295400"/>
          </a:xfrm>
        </p:grpSpPr>
        <p:sp>
          <p:nvSpPr>
            <p:cNvPr id="99" name="Oval 98"/>
            <p:cNvSpPr/>
            <p:nvPr/>
          </p:nvSpPr>
          <p:spPr>
            <a:xfrm>
              <a:off x="2667000" y="3352800"/>
              <a:ext cx="13716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3" name="Oval 102"/>
            <p:cNvSpPr/>
            <p:nvPr/>
          </p:nvSpPr>
          <p:spPr>
            <a:xfrm>
              <a:off x="2667000" y="3352800"/>
              <a:ext cx="1371600" cy="1295400"/>
            </a:xfrm>
            <a:prstGeom prst="ellipse">
              <a:avLst/>
            </a:prstGeom>
            <a:solidFill>
              <a:srgbClr val="87378F"/>
            </a:solidFill>
            <a:ln>
              <a:solidFill>
                <a:srgbClr val="87378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2895600" y="36576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3565" name="Group 28"/>
          <p:cNvGrpSpPr>
            <a:grpSpLocks/>
          </p:cNvGrpSpPr>
          <p:nvPr/>
        </p:nvGrpSpPr>
        <p:grpSpPr bwMode="auto">
          <a:xfrm>
            <a:off x="4251325" y="3200400"/>
            <a:ext cx="457200" cy="381000"/>
            <a:chOff x="685800" y="609600"/>
            <a:chExt cx="609600" cy="457200"/>
          </a:xfrm>
        </p:grpSpPr>
        <p:sp>
          <p:nvSpPr>
            <p:cNvPr id="124" name="Rectangle 123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1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trips(downLeft)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74" grpId="0" animBg="1"/>
      <p:bldP spid="48" grpId="0" animBg="1"/>
      <p:bldP spid="89" grpId="0"/>
      <p:bldP spid="8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1"/>
          <p:cNvSpPr txBox="1">
            <a:spLocks/>
          </p:cNvSpPr>
          <p:nvPr/>
        </p:nvSpPr>
        <p:spPr>
          <a:xfrm>
            <a:off x="457200" y="274638"/>
            <a:ext cx="3810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Cytokinesis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  <p:grpSp>
        <p:nvGrpSpPr>
          <p:cNvPr id="87" name="Group 86"/>
          <p:cNvGrpSpPr>
            <a:grpSpLocks/>
          </p:cNvGrpSpPr>
          <p:nvPr/>
        </p:nvGrpSpPr>
        <p:grpSpPr bwMode="auto">
          <a:xfrm>
            <a:off x="2286000" y="3048000"/>
            <a:ext cx="4419600" cy="1828800"/>
            <a:chOff x="4724400" y="228600"/>
            <a:chExt cx="4419600" cy="1828800"/>
          </a:xfrm>
        </p:grpSpPr>
        <p:sp>
          <p:nvSpPr>
            <p:cNvPr id="91" name="Oval 90"/>
            <p:cNvSpPr/>
            <p:nvPr/>
          </p:nvSpPr>
          <p:spPr>
            <a:xfrm>
              <a:off x="4724400" y="228600"/>
              <a:ext cx="4419600" cy="1828800"/>
            </a:xfrm>
            <a:prstGeom prst="ellipse">
              <a:avLst/>
            </a:prstGeom>
            <a:solidFill>
              <a:srgbClr val="FFFFD9"/>
            </a:solidFill>
            <a:ln w="53975" cmpd="sng">
              <a:solidFill>
                <a:srgbClr val="F6D71A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3" name="Oval 92"/>
            <p:cNvSpPr/>
            <p:nvPr/>
          </p:nvSpPr>
          <p:spPr>
            <a:xfrm>
              <a:off x="5105400" y="533400"/>
              <a:ext cx="13716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4" name="Oval 93"/>
            <p:cNvSpPr/>
            <p:nvPr/>
          </p:nvSpPr>
          <p:spPr>
            <a:xfrm>
              <a:off x="5105400" y="533400"/>
              <a:ext cx="1371600" cy="1295400"/>
            </a:xfrm>
            <a:prstGeom prst="ellipse">
              <a:avLst/>
            </a:prstGeom>
            <a:solidFill>
              <a:srgbClr val="87378F"/>
            </a:solidFill>
            <a:ln>
              <a:solidFill>
                <a:srgbClr val="87378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5334000" y="8382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24597" name="Group 28"/>
            <p:cNvGrpSpPr>
              <a:grpSpLocks/>
            </p:cNvGrpSpPr>
            <p:nvPr/>
          </p:nvGrpSpPr>
          <p:grpSpPr bwMode="auto">
            <a:xfrm>
              <a:off x="6690360" y="381000"/>
              <a:ext cx="457200" cy="381000"/>
              <a:chOff x="685800" y="609600"/>
              <a:chExt cx="609600" cy="457200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684953" y="609600"/>
                <a:ext cx="609600" cy="3048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837353" y="609600"/>
                <a:ext cx="304800" cy="4572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grpSp>
        <p:nvGrpSpPr>
          <p:cNvPr id="24579" name="Group 99"/>
          <p:cNvGrpSpPr>
            <a:grpSpLocks/>
          </p:cNvGrpSpPr>
          <p:nvPr/>
        </p:nvGrpSpPr>
        <p:grpSpPr bwMode="auto">
          <a:xfrm>
            <a:off x="2209800" y="4648200"/>
            <a:ext cx="4419600" cy="1828800"/>
            <a:chOff x="2362200" y="4800600"/>
            <a:chExt cx="4419600" cy="1828800"/>
          </a:xfrm>
        </p:grpSpPr>
        <p:sp>
          <p:nvSpPr>
            <p:cNvPr id="101" name="Oval 100"/>
            <p:cNvSpPr/>
            <p:nvPr/>
          </p:nvSpPr>
          <p:spPr>
            <a:xfrm>
              <a:off x="2362200" y="4800600"/>
              <a:ext cx="4419600" cy="1828800"/>
            </a:xfrm>
            <a:prstGeom prst="ellipse">
              <a:avLst/>
            </a:prstGeom>
            <a:solidFill>
              <a:srgbClr val="FFFFD9"/>
            </a:solidFill>
            <a:ln w="53975" cmpd="sng">
              <a:solidFill>
                <a:srgbClr val="F6D71A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24582" name="Group 31"/>
            <p:cNvGrpSpPr>
              <a:grpSpLocks/>
            </p:cNvGrpSpPr>
            <p:nvPr/>
          </p:nvGrpSpPr>
          <p:grpSpPr bwMode="auto">
            <a:xfrm rot="10800000">
              <a:off x="4419600" y="5958840"/>
              <a:ext cx="457200" cy="381000"/>
              <a:chOff x="685800" y="609600"/>
              <a:chExt cx="609600" cy="457200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687916" y="608838"/>
                <a:ext cx="609600" cy="3048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838200" y="608838"/>
                <a:ext cx="304800" cy="4572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4583" name="Group 197"/>
            <p:cNvGrpSpPr>
              <a:grpSpLocks/>
            </p:cNvGrpSpPr>
            <p:nvPr/>
          </p:nvGrpSpPr>
          <p:grpSpPr bwMode="auto">
            <a:xfrm>
              <a:off x="4953000" y="5105400"/>
              <a:ext cx="1371600" cy="1295400"/>
              <a:chOff x="4953000" y="5029200"/>
              <a:chExt cx="1371600" cy="1295400"/>
            </a:xfrm>
          </p:grpSpPr>
          <p:sp>
            <p:nvSpPr>
              <p:cNvPr id="104" name="Oval 103"/>
              <p:cNvSpPr/>
              <p:nvPr/>
            </p:nvSpPr>
            <p:spPr>
              <a:xfrm>
                <a:off x="4953000" y="5029200"/>
                <a:ext cx="1371600" cy="1295400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60325" cmpd="thinThick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4953000" y="5029200"/>
                <a:ext cx="1371600" cy="1295400"/>
              </a:xfrm>
              <a:prstGeom prst="ellipse">
                <a:avLst/>
              </a:prstGeom>
              <a:solidFill>
                <a:srgbClr val="87378F"/>
              </a:solidFill>
              <a:ln>
                <a:solidFill>
                  <a:srgbClr val="87378F"/>
                </a:solidFill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5791200" y="5715000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</p:grpSp>
      <p:sp>
        <p:nvSpPr>
          <p:cNvPr id="109" name="TextBox 108"/>
          <p:cNvSpPr txBox="1">
            <a:spLocks noChangeArrowheads="1"/>
          </p:cNvSpPr>
          <p:nvPr/>
        </p:nvSpPr>
        <p:spPr bwMode="auto">
          <a:xfrm>
            <a:off x="1676400" y="1676400"/>
            <a:ext cx="563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cell has now separated  from one cell into two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17835E-6 L 3.33333E-6 -0.1443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2209800" y="4648200"/>
            <a:ext cx="4419600" cy="1828800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5602" name="TextBox 17"/>
          <p:cNvSpPr txBox="1">
            <a:spLocks noChangeArrowheads="1"/>
          </p:cNvSpPr>
          <p:nvPr/>
        </p:nvSpPr>
        <p:spPr bwMode="auto">
          <a:xfrm>
            <a:off x="3657600" y="685800"/>
            <a:ext cx="464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33400" y="381000"/>
            <a:ext cx="4572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Interphase (again)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  <p:sp>
        <p:nvSpPr>
          <p:cNvPr id="2" name="Oval 1"/>
          <p:cNvSpPr/>
          <p:nvPr/>
        </p:nvSpPr>
        <p:spPr>
          <a:xfrm>
            <a:off x="2286000" y="2057400"/>
            <a:ext cx="4419600" cy="1828800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5605" name="Group 53"/>
          <p:cNvGrpSpPr>
            <a:grpSpLocks/>
          </p:cNvGrpSpPr>
          <p:nvPr/>
        </p:nvGrpSpPr>
        <p:grpSpPr bwMode="auto">
          <a:xfrm>
            <a:off x="2667000" y="2209800"/>
            <a:ext cx="3505200" cy="4038600"/>
            <a:chOff x="2667000" y="2209800"/>
            <a:chExt cx="3505200" cy="4038600"/>
          </a:xfrm>
        </p:grpSpPr>
        <p:grpSp>
          <p:nvGrpSpPr>
            <p:cNvPr id="25607" name="Group 31"/>
            <p:cNvGrpSpPr>
              <a:grpSpLocks/>
            </p:cNvGrpSpPr>
            <p:nvPr/>
          </p:nvGrpSpPr>
          <p:grpSpPr bwMode="auto">
            <a:xfrm rot="10800000">
              <a:off x="4267200" y="5806440"/>
              <a:ext cx="457200" cy="381000"/>
              <a:chOff x="685800" y="609600"/>
              <a:chExt cx="609600" cy="45720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687916" y="608838"/>
                <a:ext cx="609600" cy="3048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838200" y="608838"/>
                <a:ext cx="304800" cy="4572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grpSp>
          <p:nvGrpSpPr>
            <p:cNvPr id="25608" name="Group 197"/>
            <p:cNvGrpSpPr>
              <a:grpSpLocks/>
            </p:cNvGrpSpPr>
            <p:nvPr/>
          </p:nvGrpSpPr>
          <p:grpSpPr bwMode="auto">
            <a:xfrm>
              <a:off x="4800600" y="4953000"/>
              <a:ext cx="1371600" cy="1295400"/>
              <a:chOff x="4953000" y="5029200"/>
              <a:chExt cx="1371600" cy="129540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4953000" y="5029200"/>
                <a:ext cx="1371600" cy="1295400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60325" cmpd="thinThick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953000" y="5029200"/>
                <a:ext cx="1371600" cy="1295400"/>
              </a:xfrm>
              <a:prstGeom prst="ellipse">
                <a:avLst/>
              </a:prstGeom>
              <a:solidFill>
                <a:srgbClr val="87378F"/>
              </a:solidFill>
              <a:ln>
                <a:solidFill>
                  <a:srgbClr val="87378F"/>
                </a:solidFill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5791200" y="5715000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2667000" y="2362200"/>
              <a:ext cx="1371600" cy="129540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60325" cmpd="thinThick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25610" name="Group 28"/>
            <p:cNvGrpSpPr>
              <a:grpSpLocks/>
            </p:cNvGrpSpPr>
            <p:nvPr/>
          </p:nvGrpSpPr>
          <p:grpSpPr bwMode="auto">
            <a:xfrm>
              <a:off x="4251960" y="2209800"/>
              <a:ext cx="457200" cy="381000"/>
              <a:chOff x="685800" y="609600"/>
              <a:chExt cx="609600" cy="4572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684953" y="609600"/>
                <a:ext cx="609600" cy="3048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837353" y="609600"/>
                <a:ext cx="304800" cy="457200"/>
              </a:xfrm>
              <a:prstGeom prst="rect">
                <a:avLst/>
              </a:prstGeom>
              <a:solidFill>
                <a:srgbClr val="FE872E">
                  <a:alpha val="11765"/>
                </a:srgb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</p:grpSp>
        <p:sp>
          <p:nvSpPr>
            <p:cNvPr id="6" name="Oval 5"/>
            <p:cNvSpPr/>
            <p:nvPr/>
          </p:nvSpPr>
          <p:spPr>
            <a:xfrm>
              <a:off x="2667000" y="2362200"/>
              <a:ext cx="1371600" cy="1295400"/>
            </a:xfrm>
            <a:prstGeom prst="ellipse">
              <a:avLst/>
            </a:prstGeom>
            <a:solidFill>
              <a:srgbClr val="87378F"/>
            </a:solidFill>
            <a:ln>
              <a:solidFill>
                <a:srgbClr val="87378F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2895600" y="2667000"/>
              <a:ext cx="304800" cy="304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9600" y="1295400"/>
            <a:ext cx="594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cycle begins again when the cells start to grow.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6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14400" y="4114800"/>
            <a:ext cx="3352800" cy="2514600"/>
          </a:xfrm>
          <a:prstGeom prst="ellipse">
            <a:avLst/>
          </a:prstGeom>
          <a:solidFill>
            <a:srgbClr val="FFFFD9"/>
          </a:solidFill>
          <a:ln w="412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486400" y="1219200"/>
            <a:ext cx="13716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010400" y="914400"/>
            <a:ext cx="1371600" cy="1295400"/>
          </a:xfrm>
          <a:prstGeom prst="ellipse">
            <a:avLst/>
          </a:prstGeom>
          <a:solidFill>
            <a:srgbClr val="87378F"/>
          </a:solidFill>
          <a:ln>
            <a:solidFill>
              <a:srgbClr val="87378F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257800" y="26670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6631" name="Group 11"/>
          <p:cNvGrpSpPr>
            <a:grpSpLocks/>
          </p:cNvGrpSpPr>
          <p:nvPr/>
        </p:nvGrpSpPr>
        <p:grpSpPr bwMode="auto">
          <a:xfrm>
            <a:off x="7543800" y="3657600"/>
            <a:ext cx="228600" cy="533400"/>
            <a:chOff x="5943599" y="3657600"/>
            <a:chExt cx="228601" cy="533401"/>
          </a:xfrm>
        </p:grpSpPr>
        <p:sp>
          <p:nvSpPr>
            <p:cNvPr id="10" name="Freeform 9"/>
            <p:cNvSpPr/>
            <p:nvPr/>
          </p:nvSpPr>
          <p:spPr>
            <a:xfrm>
              <a:off x="6096000" y="3657600"/>
              <a:ext cx="76200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Freeform 10"/>
            <p:cNvSpPr/>
            <p:nvPr/>
          </p:nvSpPr>
          <p:spPr>
            <a:xfrm flipH="1">
              <a:off x="5943599" y="3657600"/>
              <a:ext cx="109538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6632" name="Group 12"/>
          <p:cNvGrpSpPr>
            <a:grpSpLocks/>
          </p:cNvGrpSpPr>
          <p:nvPr/>
        </p:nvGrpSpPr>
        <p:grpSpPr bwMode="auto">
          <a:xfrm>
            <a:off x="6553200" y="3276600"/>
            <a:ext cx="261938" cy="723900"/>
            <a:chOff x="5943600" y="3657600"/>
            <a:chExt cx="262550" cy="724277"/>
          </a:xfrm>
        </p:grpSpPr>
        <p:sp>
          <p:nvSpPr>
            <p:cNvPr id="14" name="Freeform 13"/>
            <p:cNvSpPr/>
            <p:nvPr/>
          </p:nvSpPr>
          <p:spPr>
            <a:xfrm>
              <a:off x="6096356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" name="Freeform 14"/>
            <p:cNvSpPr/>
            <p:nvPr/>
          </p:nvSpPr>
          <p:spPr>
            <a:xfrm flipH="1">
              <a:off x="5943600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6633" name="Group 15"/>
          <p:cNvGrpSpPr>
            <a:grpSpLocks/>
          </p:cNvGrpSpPr>
          <p:nvPr/>
        </p:nvGrpSpPr>
        <p:grpSpPr bwMode="auto">
          <a:xfrm>
            <a:off x="6096000" y="3200400"/>
            <a:ext cx="261938" cy="723900"/>
            <a:chOff x="5943600" y="3657600"/>
            <a:chExt cx="262550" cy="724277"/>
          </a:xfrm>
        </p:grpSpPr>
        <p:sp>
          <p:nvSpPr>
            <p:cNvPr id="17" name="Freeform 16"/>
            <p:cNvSpPr/>
            <p:nvPr/>
          </p:nvSpPr>
          <p:spPr>
            <a:xfrm>
              <a:off x="6096356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Freeform 17"/>
            <p:cNvSpPr/>
            <p:nvPr/>
          </p:nvSpPr>
          <p:spPr>
            <a:xfrm flipH="1">
              <a:off x="5943600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6634" name="Group 18"/>
          <p:cNvGrpSpPr>
            <a:grpSpLocks/>
          </p:cNvGrpSpPr>
          <p:nvPr/>
        </p:nvGrpSpPr>
        <p:grpSpPr bwMode="auto">
          <a:xfrm>
            <a:off x="8001000" y="3657600"/>
            <a:ext cx="228600" cy="533400"/>
            <a:chOff x="5943599" y="3657600"/>
            <a:chExt cx="228601" cy="533401"/>
          </a:xfrm>
        </p:grpSpPr>
        <p:sp>
          <p:nvSpPr>
            <p:cNvPr id="20" name="Freeform 19"/>
            <p:cNvSpPr/>
            <p:nvPr/>
          </p:nvSpPr>
          <p:spPr>
            <a:xfrm>
              <a:off x="6096000" y="3657600"/>
              <a:ext cx="76200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Freeform 20"/>
            <p:cNvSpPr/>
            <p:nvPr/>
          </p:nvSpPr>
          <p:spPr>
            <a:xfrm flipH="1">
              <a:off x="5943599" y="3657600"/>
              <a:ext cx="109538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6635" name="Group 21"/>
          <p:cNvGrpSpPr>
            <a:grpSpLocks/>
          </p:cNvGrpSpPr>
          <p:nvPr/>
        </p:nvGrpSpPr>
        <p:grpSpPr bwMode="auto">
          <a:xfrm>
            <a:off x="5791200" y="4572000"/>
            <a:ext cx="228600" cy="381000"/>
            <a:chOff x="5943598" y="3657601"/>
            <a:chExt cx="228601" cy="381000"/>
          </a:xfrm>
        </p:grpSpPr>
        <p:sp>
          <p:nvSpPr>
            <p:cNvPr id="23" name="Freeform 22"/>
            <p:cNvSpPr/>
            <p:nvPr/>
          </p:nvSpPr>
          <p:spPr>
            <a:xfrm>
              <a:off x="6095999" y="3657601"/>
              <a:ext cx="76200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Freeform 23"/>
            <p:cNvSpPr/>
            <p:nvPr/>
          </p:nvSpPr>
          <p:spPr>
            <a:xfrm flipH="1">
              <a:off x="5943598" y="3657601"/>
              <a:ext cx="109538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6636" name="Group 24"/>
          <p:cNvGrpSpPr>
            <a:grpSpLocks/>
          </p:cNvGrpSpPr>
          <p:nvPr/>
        </p:nvGrpSpPr>
        <p:grpSpPr bwMode="auto">
          <a:xfrm>
            <a:off x="6172200" y="4572000"/>
            <a:ext cx="228600" cy="381000"/>
            <a:chOff x="5943598" y="3657601"/>
            <a:chExt cx="228601" cy="381000"/>
          </a:xfrm>
        </p:grpSpPr>
        <p:sp>
          <p:nvSpPr>
            <p:cNvPr id="26" name="Freeform 25"/>
            <p:cNvSpPr/>
            <p:nvPr/>
          </p:nvSpPr>
          <p:spPr>
            <a:xfrm>
              <a:off x="6095999" y="3657601"/>
              <a:ext cx="76200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7" name="Freeform 26"/>
            <p:cNvSpPr/>
            <p:nvPr/>
          </p:nvSpPr>
          <p:spPr>
            <a:xfrm flipH="1">
              <a:off x="5943598" y="3657601"/>
              <a:ext cx="109538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6637" name="Group 29"/>
          <p:cNvGrpSpPr>
            <a:grpSpLocks/>
          </p:cNvGrpSpPr>
          <p:nvPr/>
        </p:nvGrpSpPr>
        <p:grpSpPr bwMode="auto">
          <a:xfrm>
            <a:off x="4648200" y="1295400"/>
            <a:ext cx="457200" cy="381000"/>
            <a:chOff x="685800" y="609600"/>
            <a:chExt cx="609600" cy="457200"/>
          </a:xfrm>
        </p:grpSpPr>
        <p:sp>
          <p:nvSpPr>
            <p:cNvPr id="28" name="Rectangle 27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6638" name="Group 38"/>
          <p:cNvGrpSpPr>
            <a:grpSpLocks/>
          </p:cNvGrpSpPr>
          <p:nvPr/>
        </p:nvGrpSpPr>
        <p:grpSpPr bwMode="auto">
          <a:xfrm>
            <a:off x="609600" y="2133600"/>
            <a:ext cx="3673475" cy="1622425"/>
            <a:chOff x="2688743" y="3931707"/>
            <a:chExt cx="3673947" cy="1622525"/>
          </a:xfrm>
        </p:grpSpPr>
        <p:sp>
          <p:nvSpPr>
            <p:cNvPr id="40" name="Freeform 39"/>
            <p:cNvSpPr/>
            <p:nvPr/>
          </p:nvSpPr>
          <p:spPr>
            <a:xfrm rot="1496188">
              <a:off x="2688743" y="3931707"/>
              <a:ext cx="335006" cy="538196"/>
            </a:xfrm>
            <a:custGeom>
              <a:avLst/>
              <a:gdLst>
                <a:gd name="connsiteX0" fmla="*/ 0 w 334979"/>
                <a:gd name="connsiteY0" fmla="*/ 538682 h 538682"/>
                <a:gd name="connsiteX1" fmla="*/ 190123 w 334979"/>
                <a:gd name="connsiteY1" fmla="*/ 4527 h 538682"/>
                <a:gd name="connsiteX2" fmla="*/ 334979 w 334979"/>
                <a:gd name="connsiteY2" fmla="*/ 511521 h 53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4979" h="538682">
                  <a:moveTo>
                    <a:pt x="0" y="538682"/>
                  </a:moveTo>
                  <a:cubicBezTo>
                    <a:pt x="67146" y="273868"/>
                    <a:pt x="134293" y="9054"/>
                    <a:pt x="190123" y="4527"/>
                  </a:cubicBezTo>
                  <a:cubicBezTo>
                    <a:pt x="245953" y="0"/>
                    <a:pt x="295747" y="372701"/>
                    <a:pt x="334979" y="511521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1" name="Freeform 40"/>
            <p:cNvSpPr/>
            <p:nvPr/>
          </p:nvSpPr>
          <p:spPr>
            <a:xfrm rot="1160007">
              <a:off x="3417500" y="4076179"/>
              <a:ext cx="263559" cy="200037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4114501" y="4114281"/>
              <a:ext cx="263559" cy="368323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Freeform 42"/>
            <p:cNvSpPr/>
            <p:nvPr/>
          </p:nvSpPr>
          <p:spPr>
            <a:xfrm rot="20779747">
              <a:off x="4862310" y="4073004"/>
              <a:ext cx="263559" cy="500093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4" name="Freeform 43"/>
            <p:cNvSpPr/>
            <p:nvPr/>
          </p:nvSpPr>
          <p:spPr>
            <a:xfrm rot="20331042">
              <a:off x="5554549" y="4061890"/>
              <a:ext cx="206402" cy="417539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 rot="20331042">
              <a:off x="6213446" y="4057128"/>
              <a:ext cx="149244" cy="254016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 rot="20103812" flipV="1">
              <a:off x="2764953" y="4998573"/>
              <a:ext cx="335006" cy="538196"/>
            </a:xfrm>
            <a:custGeom>
              <a:avLst/>
              <a:gdLst>
                <a:gd name="connsiteX0" fmla="*/ 0 w 334979"/>
                <a:gd name="connsiteY0" fmla="*/ 538682 h 538682"/>
                <a:gd name="connsiteX1" fmla="*/ 190123 w 334979"/>
                <a:gd name="connsiteY1" fmla="*/ 4527 h 538682"/>
                <a:gd name="connsiteX2" fmla="*/ 334979 w 334979"/>
                <a:gd name="connsiteY2" fmla="*/ 511521 h 53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4979" h="538682">
                  <a:moveTo>
                    <a:pt x="0" y="538682"/>
                  </a:moveTo>
                  <a:cubicBezTo>
                    <a:pt x="67146" y="273868"/>
                    <a:pt x="134293" y="9054"/>
                    <a:pt x="190123" y="4527"/>
                  </a:cubicBezTo>
                  <a:cubicBezTo>
                    <a:pt x="245953" y="0"/>
                    <a:pt x="295747" y="372701"/>
                    <a:pt x="334979" y="511521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 rot="20439993" flipV="1">
              <a:off x="3411149" y="5133519"/>
              <a:ext cx="265146" cy="200037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 flipV="1">
              <a:off x="4109739" y="5171621"/>
              <a:ext cx="263559" cy="366735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 rot="820253" flipV="1">
              <a:off x="4855959" y="5052551"/>
              <a:ext cx="263559" cy="501681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 rot="1268958" flipV="1">
              <a:off x="5478339" y="5128756"/>
              <a:ext cx="206402" cy="417539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 rot="1268958" flipV="1">
              <a:off x="6137236" y="5200198"/>
              <a:ext cx="149244" cy="254016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52" name="Title 5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dirty="0" smtClean="0">
                <a:ln w="12700">
                  <a:solidFill>
                    <a:schemeClr val="tx2">
                      <a:lumMod val="50000"/>
                    </a:schemeClr>
                  </a:solidFill>
                </a:ln>
                <a:solidFill>
                  <a:sysClr val="windowText" lastClr="000000"/>
                </a:solidFill>
                <a:latin typeface="Mistral" pitchFamily="66" charset="0"/>
              </a:rPr>
              <a:t>Molecule Template</a:t>
            </a:r>
            <a:endParaRPr lang="en-US" dirty="0">
              <a:ln w="12700">
                <a:solidFill>
                  <a:schemeClr val="tx2">
                    <a:lumMod val="50000"/>
                  </a:schemeClr>
                </a:solidFill>
              </a:ln>
              <a:solidFill>
                <a:sysClr val="windowText" lastClr="00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304800" y="2667000"/>
            <a:ext cx="3352800" cy="2514600"/>
          </a:xfrm>
          <a:prstGeom prst="ellipse">
            <a:avLst/>
          </a:prstGeom>
          <a:solidFill>
            <a:srgbClr val="FFFFD9"/>
          </a:solidFill>
          <a:ln w="412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752600" y="2971800"/>
            <a:ext cx="13716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752600" y="2971800"/>
            <a:ext cx="1371600" cy="1295400"/>
          </a:xfrm>
          <a:prstGeom prst="ellipse">
            <a:avLst/>
          </a:prstGeom>
          <a:solidFill>
            <a:srgbClr val="87378F"/>
          </a:solidFill>
          <a:ln>
            <a:solidFill>
              <a:srgbClr val="87378F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514600" y="34290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1600200"/>
            <a:ext cx="20574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latin typeface="+mn-lt"/>
              </a:rPr>
              <a:t>Cell Membrane</a:t>
            </a:r>
            <a:endParaRPr lang="en-US" dirty="0"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  <a:latin typeface="+mn-lt"/>
            </a:endParaRPr>
          </a:p>
        </p:txBody>
      </p:sp>
      <p:cxnSp>
        <p:nvCxnSpPr>
          <p:cNvPr id="8" name="Straight Arrow Connector 7"/>
          <p:cNvCxnSpPr>
            <a:stCxn id="7" idx="2"/>
            <a:endCxn id="3" idx="0"/>
          </p:cNvCxnSpPr>
          <p:nvPr/>
        </p:nvCxnSpPr>
        <p:spPr>
          <a:xfrm rot="5400000">
            <a:off x="1842294" y="2108994"/>
            <a:ext cx="696912" cy="4191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2400" y="5486400"/>
            <a:ext cx="20574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latin typeface="+mn-lt"/>
              </a:rPr>
              <a:t>Cytoplasm</a:t>
            </a:r>
            <a:endParaRPr lang="en-US" dirty="0"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  <a:latin typeface="+mn-lt"/>
            </a:endParaRP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rot="5400000" flipH="1" flipV="1">
            <a:off x="933450" y="4819650"/>
            <a:ext cx="914400" cy="4191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52800" y="5105400"/>
            <a:ext cx="20574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latin typeface="+mn-lt"/>
              </a:rPr>
              <a:t>Nuclear Membrane</a:t>
            </a:r>
            <a:endParaRPr lang="en-US" dirty="0"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  <a:latin typeface="+mn-lt"/>
            </a:endParaRPr>
          </a:p>
        </p:txBody>
      </p:sp>
      <p:cxnSp>
        <p:nvCxnSpPr>
          <p:cNvPr id="21" name="Straight Arrow Connector 20"/>
          <p:cNvCxnSpPr>
            <a:stCxn id="20" idx="1"/>
            <a:endCxn id="4" idx="5"/>
          </p:cNvCxnSpPr>
          <p:nvPr/>
        </p:nvCxnSpPr>
        <p:spPr>
          <a:xfrm rot="10800000">
            <a:off x="2922588" y="4078288"/>
            <a:ext cx="430212" cy="1211262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71800" y="2209800"/>
            <a:ext cx="20574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latin typeface="+mn-lt"/>
              </a:rPr>
              <a:t>Nucleolus</a:t>
            </a:r>
            <a:endParaRPr lang="en-US" dirty="0"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  <a:latin typeface="+mn-lt"/>
            </a:endParaRPr>
          </a:p>
        </p:txBody>
      </p:sp>
      <p:cxnSp>
        <p:nvCxnSpPr>
          <p:cNvPr id="27" name="Straight Arrow Connector 26"/>
          <p:cNvCxnSpPr>
            <a:stCxn id="26" idx="2"/>
          </p:cNvCxnSpPr>
          <p:nvPr/>
        </p:nvCxnSpPr>
        <p:spPr>
          <a:xfrm rot="5400000">
            <a:off x="2832894" y="2413794"/>
            <a:ext cx="1001712" cy="13335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-457200" y="2209800"/>
            <a:ext cx="20574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latin typeface="+mn-lt"/>
              </a:rPr>
              <a:t>Chromatin</a:t>
            </a:r>
            <a:endParaRPr lang="en-US" dirty="0"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  <a:latin typeface="+mn-lt"/>
            </a:endParaRP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 rot="16200000" flipH="1">
            <a:off x="927894" y="2223294"/>
            <a:ext cx="1077912" cy="17907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343400" y="533400"/>
            <a:ext cx="4800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u="sng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Cell Membrane</a:t>
            </a:r>
            <a:r>
              <a:rPr lang="en-US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- a double layer  of phospholipids 	that keeps the cell together</a:t>
            </a:r>
            <a:endParaRPr lang="en-US" dirty="0">
              <a:ln>
                <a:solidFill>
                  <a:schemeClr val="tx1">
                    <a:lumMod val="65000"/>
                  </a:schemeClr>
                </a:solidFill>
              </a:ln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343400" y="1219200"/>
            <a:ext cx="4800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u="sng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Cytoplasm</a:t>
            </a:r>
            <a:r>
              <a:rPr lang="en-US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- the fluid inside every cell and its 	organelles</a:t>
            </a:r>
            <a:endParaRPr lang="en-US" dirty="0">
              <a:ln>
                <a:solidFill>
                  <a:schemeClr val="tx1">
                    <a:lumMod val="65000"/>
                  </a:schemeClr>
                </a:solidFill>
              </a:ln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43400" y="2743200"/>
            <a:ext cx="4800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u="sng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Nuclear Membrane</a:t>
            </a:r>
            <a:r>
              <a:rPr lang="en-US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- similar to a cell membrane, 	and surrounds the nucleus  of every cell</a:t>
            </a:r>
            <a:endParaRPr lang="en-US" dirty="0">
              <a:ln>
                <a:solidFill>
                  <a:schemeClr val="tx1">
                    <a:lumMod val="65000"/>
                  </a:schemeClr>
                </a:solidFill>
              </a:ln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43400" y="3581400"/>
            <a:ext cx="48006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u="sng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Nucleolus</a:t>
            </a:r>
            <a:r>
              <a:rPr lang="en-US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- the control center for the cell, which 	contains DNA</a:t>
            </a:r>
            <a:endParaRPr lang="en-US" dirty="0">
              <a:ln>
                <a:solidFill>
                  <a:schemeClr val="tx1">
                    <a:lumMod val="65000"/>
                  </a:schemeClr>
                </a:solidFill>
              </a:ln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43400" y="4419600"/>
            <a:ext cx="48006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u="sng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Chromatin</a:t>
            </a:r>
            <a:r>
              <a:rPr lang="en-US" dirty="0">
                <a:ln>
                  <a:solidFill>
                    <a:schemeClr val="tx1">
                      <a:lumMod val="65000"/>
                    </a:schemeClr>
                  </a:solidFill>
                </a:ln>
                <a:latin typeface="+mn-lt"/>
              </a:rPr>
              <a:t>- unraveled chromosomes (DNA)</a:t>
            </a:r>
            <a:endParaRPr lang="en-US" dirty="0">
              <a:ln>
                <a:solidFill>
                  <a:schemeClr val="tx1">
                    <a:lumMod val="65000"/>
                  </a:schemeClr>
                </a:solidFill>
              </a:ln>
              <a:latin typeface="+mn-lt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304800" y="274638"/>
            <a:ext cx="35814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Parts to a Cell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mph" presetSubtype="0" fill="hold" grpId="1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0" presetClass="emph" presetSubtype="0" fill="hold" grpId="2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7" presetClass="entr" presetSubtype="0" fill="hold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7" presetClass="entr" presetSubtype="0" fill="hold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00"/>
                            </p:stCondLst>
                            <p:childTnLst>
                              <p:par>
                                <p:cTn id="4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700"/>
                            </p:stCondLst>
                            <p:childTnLst>
                              <p:par>
                                <p:cTn id="6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66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00"/>
                            </p:stCondLst>
                            <p:childTnLst>
                              <p:par>
                                <p:cTn id="7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00"/>
                            </p:stCondLst>
                            <p:childTnLst>
                              <p:par>
                                <p:cTn id="8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0" grpId="0"/>
      <p:bldP spid="26" grpId="0"/>
      <p:bldP spid="29" grpId="0"/>
      <p:bldP spid="35" grpId="1"/>
      <p:bldP spid="36" grpId="1"/>
      <p:bldP spid="37" grpId="1"/>
      <p:bldP spid="38" grpId="1"/>
      <p:bldP spid="39" grpId="1"/>
      <p:bldP spid="42" grpId="0"/>
      <p:bldP spid="42" grpId="1"/>
      <p:bldP spid="4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 rot="3235338" flipH="1">
            <a:off x="4333081" y="1107282"/>
            <a:ext cx="3221037" cy="2743200"/>
            <a:chOff x="6593941" y="1656784"/>
            <a:chExt cx="1119611" cy="866545"/>
          </a:xfrm>
        </p:grpSpPr>
        <p:sp>
          <p:nvSpPr>
            <p:cNvPr id="4" name="Freeform 3"/>
            <p:cNvSpPr/>
            <p:nvPr/>
          </p:nvSpPr>
          <p:spPr>
            <a:xfrm>
              <a:off x="7146688" y="1656978"/>
              <a:ext cx="567255" cy="419231"/>
            </a:xfrm>
            <a:custGeom>
              <a:avLst/>
              <a:gdLst>
                <a:gd name="connsiteX0" fmla="*/ 313853 w 567350"/>
                <a:gd name="connsiteY0" fmla="*/ 0 h 419477"/>
                <a:gd name="connsiteX1" fmla="*/ 42249 w 567350"/>
                <a:gd name="connsiteY1" fmla="*/ 389299 h 419477"/>
                <a:gd name="connsiteX2" fmla="*/ 567350 w 567350"/>
                <a:gd name="connsiteY2" fmla="*/ 181069 h 419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7350" h="419477">
                  <a:moveTo>
                    <a:pt x="313853" y="0"/>
                  </a:moveTo>
                  <a:cubicBezTo>
                    <a:pt x="156926" y="179560"/>
                    <a:pt x="0" y="359121"/>
                    <a:pt x="42249" y="389299"/>
                  </a:cubicBezTo>
                  <a:cubicBezTo>
                    <a:pt x="84499" y="419477"/>
                    <a:pt x="461726" y="191631"/>
                    <a:pt x="567350" y="181069"/>
                  </a:cubicBezTo>
                </a:path>
              </a:pathLst>
            </a:cu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" name="Freeform 4"/>
            <p:cNvSpPr/>
            <p:nvPr/>
          </p:nvSpPr>
          <p:spPr>
            <a:xfrm>
              <a:off x="6594648" y="2002684"/>
              <a:ext cx="594294" cy="521030"/>
            </a:xfrm>
            <a:custGeom>
              <a:avLst/>
              <a:gdLst>
                <a:gd name="connsiteX0" fmla="*/ 6036 w 594511"/>
                <a:gd name="connsiteY0" fmla="*/ 188614 h 396843"/>
                <a:gd name="connsiteX1" fmla="*/ 594511 w 594511"/>
                <a:gd name="connsiteY1" fmla="*/ 34705 h 396843"/>
                <a:gd name="connsiteX2" fmla="*/ 6036 w 594511"/>
                <a:gd name="connsiteY2" fmla="*/ 396843 h 396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4511" h="396843">
                  <a:moveTo>
                    <a:pt x="6036" y="188614"/>
                  </a:moveTo>
                  <a:cubicBezTo>
                    <a:pt x="300273" y="94307"/>
                    <a:pt x="594511" y="0"/>
                    <a:pt x="594511" y="34705"/>
                  </a:cubicBezTo>
                  <a:cubicBezTo>
                    <a:pt x="594511" y="69410"/>
                    <a:pt x="0" y="319889"/>
                    <a:pt x="6036" y="396843"/>
                  </a:cubicBezTo>
                </a:path>
              </a:pathLst>
            </a:custGeom>
            <a:ln w="762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cxnSp>
        <p:nvCxnSpPr>
          <p:cNvPr id="6" name="Straight Arrow Connector 5"/>
          <p:cNvCxnSpPr>
            <a:stCxn id="25" idx="1"/>
          </p:cNvCxnSpPr>
          <p:nvPr/>
        </p:nvCxnSpPr>
        <p:spPr>
          <a:xfrm rot="10800000">
            <a:off x="6096000" y="2332038"/>
            <a:ext cx="914400" cy="366712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Brace 6"/>
          <p:cNvSpPr/>
          <p:nvPr/>
        </p:nvSpPr>
        <p:spPr>
          <a:xfrm rot="5400000">
            <a:off x="5219700" y="3695700"/>
            <a:ext cx="762000" cy="2514600"/>
          </a:xfrm>
          <a:prstGeom prst="rightBrace">
            <a:avLst>
              <a:gd name="adj1" fmla="val 28571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 rot="3235338" flipH="1">
            <a:off x="3113881" y="1107282"/>
            <a:ext cx="3221037" cy="2743200"/>
            <a:chOff x="6593941" y="1656784"/>
            <a:chExt cx="1119611" cy="866545"/>
          </a:xfrm>
        </p:grpSpPr>
        <p:sp>
          <p:nvSpPr>
            <p:cNvPr id="9" name="Freeform 8"/>
            <p:cNvSpPr/>
            <p:nvPr/>
          </p:nvSpPr>
          <p:spPr>
            <a:xfrm>
              <a:off x="7146688" y="1656978"/>
              <a:ext cx="567255" cy="419231"/>
            </a:xfrm>
            <a:custGeom>
              <a:avLst/>
              <a:gdLst>
                <a:gd name="connsiteX0" fmla="*/ 313853 w 567350"/>
                <a:gd name="connsiteY0" fmla="*/ 0 h 419477"/>
                <a:gd name="connsiteX1" fmla="*/ 42249 w 567350"/>
                <a:gd name="connsiteY1" fmla="*/ 389299 h 419477"/>
                <a:gd name="connsiteX2" fmla="*/ 567350 w 567350"/>
                <a:gd name="connsiteY2" fmla="*/ 181069 h 419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7350" h="419477">
                  <a:moveTo>
                    <a:pt x="313853" y="0"/>
                  </a:moveTo>
                  <a:cubicBezTo>
                    <a:pt x="156926" y="179560"/>
                    <a:pt x="0" y="359121"/>
                    <a:pt x="42249" y="389299"/>
                  </a:cubicBezTo>
                  <a:cubicBezTo>
                    <a:pt x="84499" y="419477"/>
                    <a:pt x="461726" y="191631"/>
                    <a:pt x="567350" y="181069"/>
                  </a:cubicBezTo>
                </a:path>
              </a:pathLst>
            </a:cu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594648" y="2002684"/>
              <a:ext cx="594294" cy="521030"/>
            </a:xfrm>
            <a:custGeom>
              <a:avLst/>
              <a:gdLst>
                <a:gd name="connsiteX0" fmla="*/ 6036 w 594511"/>
                <a:gd name="connsiteY0" fmla="*/ 188614 h 396843"/>
                <a:gd name="connsiteX1" fmla="*/ 594511 w 594511"/>
                <a:gd name="connsiteY1" fmla="*/ 34705 h 396843"/>
                <a:gd name="connsiteX2" fmla="*/ 6036 w 594511"/>
                <a:gd name="connsiteY2" fmla="*/ 396843 h 396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4511" h="396843">
                  <a:moveTo>
                    <a:pt x="6036" y="188614"/>
                  </a:moveTo>
                  <a:cubicBezTo>
                    <a:pt x="300273" y="94307"/>
                    <a:pt x="594511" y="0"/>
                    <a:pt x="594511" y="34705"/>
                  </a:cubicBezTo>
                  <a:cubicBezTo>
                    <a:pt x="594511" y="69410"/>
                    <a:pt x="0" y="319889"/>
                    <a:pt x="6036" y="396843"/>
                  </a:cubicBezTo>
                </a:path>
              </a:pathLst>
            </a:cu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cxnSp>
        <p:nvCxnSpPr>
          <p:cNvPr id="13" name="Straight Arrow Connector 12"/>
          <p:cNvCxnSpPr>
            <a:stCxn id="23" idx="0"/>
          </p:cNvCxnSpPr>
          <p:nvPr/>
        </p:nvCxnSpPr>
        <p:spPr>
          <a:xfrm rot="5400000" flipH="1" flipV="1">
            <a:off x="3901281" y="1996282"/>
            <a:ext cx="579437" cy="1219200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648200" y="53340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Tetrad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590800" y="28956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Centromere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010400" y="2514600"/>
            <a:ext cx="1219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Kinetocore</a:t>
            </a:r>
          </a:p>
        </p:txBody>
      </p:sp>
      <p:grpSp>
        <p:nvGrpSpPr>
          <p:cNvPr id="15" name="Group 14"/>
          <p:cNvGrpSpPr>
            <a:grpSpLocks/>
          </p:cNvGrpSpPr>
          <p:nvPr/>
        </p:nvGrpSpPr>
        <p:grpSpPr bwMode="auto">
          <a:xfrm rot="-3235338">
            <a:off x="446881" y="2566194"/>
            <a:ext cx="3221038" cy="2743200"/>
            <a:chOff x="6593941" y="1656784"/>
            <a:chExt cx="1119611" cy="866545"/>
          </a:xfrm>
        </p:grpSpPr>
        <p:sp>
          <p:nvSpPr>
            <p:cNvPr id="16" name="Freeform 15"/>
            <p:cNvSpPr/>
            <p:nvPr/>
          </p:nvSpPr>
          <p:spPr>
            <a:xfrm>
              <a:off x="7145593" y="1656463"/>
              <a:ext cx="567255" cy="419231"/>
            </a:xfrm>
            <a:custGeom>
              <a:avLst/>
              <a:gdLst>
                <a:gd name="connsiteX0" fmla="*/ 313853 w 567350"/>
                <a:gd name="connsiteY0" fmla="*/ 0 h 419477"/>
                <a:gd name="connsiteX1" fmla="*/ 42249 w 567350"/>
                <a:gd name="connsiteY1" fmla="*/ 389299 h 419477"/>
                <a:gd name="connsiteX2" fmla="*/ 567350 w 567350"/>
                <a:gd name="connsiteY2" fmla="*/ 181069 h 419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7350" h="419477">
                  <a:moveTo>
                    <a:pt x="313853" y="0"/>
                  </a:moveTo>
                  <a:cubicBezTo>
                    <a:pt x="156926" y="179560"/>
                    <a:pt x="0" y="359121"/>
                    <a:pt x="42249" y="389299"/>
                  </a:cubicBezTo>
                  <a:cubicBezTo>
                    <a:pt x="84499" y="419477"/>
                    <a:pt x="461726" y="191631"/>
                    <a:pt x="567350" y="181069"/>
                  </a:cubicBezTo>
                </a:path>
              </a:pathLst>
            </a:cu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6593998" y="2001874"/>
              <a:ext cx="594293" cy="521030"/>
            </a:xfrm>
            <a:custGeom>
              <a:avLst/>
              <a:gdLst>
                <a:gd name="connsiteX0" fmla="*/ 6036 w 594511"/>
                <a:gd name="connsiteY0" fmla="*/ 188614 h 396843"/>
                <a:gd name="connsiteX1" fmla="*/ 594511 w 594511"/>
                <a:gd name="connsiteY1" fmla="*/ 34705 h 396843"/>
                <a:gd name="connsiteX2" fmla="*/ 6036 w 594511"/>
                <a:gd name="connsiteY2" fmla="*/ 396843 h 396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4511" h="396843">
                  <a:moveTo>
                    <a:pt x="6036" y="188614"/>
                  </a:moveTo>
                  <a:cubicBezTo>
                    <a:pt x="300273" y="94307"/>
                    <a:pt x="594511" y="0"/>
                    <a:pt x="594511" y="34705"/>
                  </a:cubicBezTo>
                  <a:cubicBezTo>
                    <a:pt x="594511" y="69410"/>
                    <a:pt x="0" y="319889"/>
                    <a:pt x="6036" y="396843"/>
                  </a:cubicBezTo>
                </a:path>
              </a:pathLst>
            </a:cu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1143000" y="2362200"/>
            <a:ext cx="838200" cy="3200400"/>
          </a:xfrm>
          <a:prstGeom prst="roundRect">
            <a:avLst>
              <a:gd name="adj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0" y="55626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Sister Chromatid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57200" y="274638"/>
            <a:ext cx="3429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Vocabulary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  <p:sp>
        <p:nvSpPr>
          <p:cNvPr id="22" name="Right Brace 21"/>
          <p:cNvSpPr/>
          <p:nvPr/>
        </p:nvSpPr>
        <p:spPr>
          <a:xfrm rot="16200000" flipV="1">
            <a:off x="1676400" y="1371600"/>
            <a:ext cx="457200" cy="1219200"/>
          </a:xfrm>
          <a:prstGeom prst="rightBrace">
            <a:avLst>
              <a:gd name="adj1" fmla="val 28571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914400" y="1371600"/>
            <a:ext cx="1981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Chromosome</a:t>
            </a:r>
          </a:p>
        </p:txBody>
      </p:sp>
      <p:sp>
        <p:nvSpPr>
          <p:cNvPr id="26" name="Right Brace 25"/>
          <p:cNvSpPr/>
          <p:nvPr/>
        </p:nvSpPr>
        <p:spPr>
          <a:xfrm rot="5400000" flipH="1" flipV="1">
            <a:off x="5905500" y="-114300"/>
            <a:ext cx="457200" cy="1447800"/>
          </a:xfrm>
          <a:prstGeom prst="rightBrace">
            <a:avLst>
              <a:gd name="adj1" fmla="val 28571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800600" y="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Homologous Chromosome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mph" presetSubtype="0" fill="hold" grpId="1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0" presetClass="emph" presetSubtype="0" fill="hold" grpId="2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/>
      <p:bldP spid="23" grpId="0"/>
      <p:bldP spid="25" grpId="0"/>
      <p:bldP spid="18" grpId="0" animBg="1"/>
      <p:bldP spid="28" grpId="0"/>
      <p:bldP spid="30" grpId="0"/>
      <p:bldP spid="30" grpId="1"/>
      <p:bldP spid="30" grpId="2"/>
      <p:bldP spid="22" grpId="0" animBg="1"/>
      <p:bldP spid="24" grpId="0"/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2819400" y="3429000"/>
            <a:ext cx="3352800" cy="2514600"/>
          </a:xfrm>
          <a:prstGeom prst="ellipse">
            <a:avLst/>
          </a:prstGeom>
          <a:solidFill>
            <a:srgbClr val="FFFFD9"/>
          </a:solidFill>
          <a:ln w="412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200400" y="3886200"/>
            <a:ext cx="13716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200400" y="3886200"/>
            <a:ext cx="1371600" cy="1295400"/>
          </a:xfrm>
          <a:prstGeom prst="ellipse">
            <a:avLst/>
          </a:prstGeom>
          <a:solidFill>
            <a:srgbClr val="87378F"/>
          </a:solidFill>
          <a:ln>
            <a:solidFill>
              <a:srgbClr val="87378F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3200400" y="3886200"/>
            <a:ext cx="1371600" cy="1295400"/>
          </a:xfrm>
          <a:prstGeom prst="ellipse">
            <a:avLst/>
          </a:prstGeom>
          <a:solidFill>
            <a:srgbClr val="87378F"/>
          </a:solidFill>
          <a:ln>
            <a:solidFill>
              <a:srgbClr val="87378F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34290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54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</a:rPr>
              <a:t>Interphase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</a:endParaRPr>
          </a:p>
        </p:txBody>
      </p:sp>
      <p:grpSp>
        <p:nvGrpSpPr>
          <p:cNvPr id="17418" name="Group 6"/>
          <p:cNvGrpSpPr>
            <a:grpSpLocks/>
          </p:cNvGrpSpPr>
          <p:nvPr/>
        </p:nvGrpSpPr>
        <p:grpSpPr bwMode="auto">
          <a:xfrm rot="10800000">
            <a:off x="5319713" y="4197350"/>
            <a:ext cx="457200" cy="381000"/>
            <a:chOff x="685800" y="609600"/>
            <a:chExt cx="609600" cy="457200"/>
          </a:xfrm>
        </p:grpSpPr>
        <p:sp>
          <p:nvSpPr>
            <p:cNvPr id="8" name="Rectangle 7"/>
            <p:cNvSpPr/>
            <p:nvPr/>
          </p:nvSpPr>
          <p:spPr>
            <a:xfrm>
              <a:off x="687917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990600" y="1676400"/>
            <a:ext cx="708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cell grows to double its size (G</a:t>
            </a:r>
            <a:r>
              <a:rPr lang="en-US" baseline="-25000">
                <a:latin typeface="Calibri" pitchFamily="34" charset="0"/>
              </a:rPr>
              <a:t>1</a:t>
            </a:r>
            <a:r>
              <a:rPr lang="en-US">
                <a:latin typeface="Calibri" pitchFamily="34" charset="0"/>
              </a:rPr>
              <a:t> phase) to compensate for division.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676400" y="2057400"/>
            <a:ext cx="449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centrioles divide as the DNA doubles.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5319713" y="4273550"/>
            <a:ext cx="457200" cy="381000"/>
            <a:chOff x="685800" y="609600"/>
            <a:chExt cx="609600" cy="457200"/>
          </a:xfrm>
        </p:grpSpPr>
        <p:sp>
          <p:nvSpPr>
            <p:cNvPr id="15" name="Rectangle 14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6" name="Oval 5"/>
          <p:cNvSpPr/>
          <p:nvPr/>
        </p:nvSpPr>
        <p:spPr>
          <a:xfrm>
            <a:off x="3429000" y="41910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6232E-6 C 0.00625 0.04557 0.01268 0.09114 0.00105 0.11613 C -0.01059 0.14111 -0.05659 0.14342 -0.07031 0.15036 " pathEditMode="relative" ptsTypes="aaA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/>
          <p:cNvSpPr/>
          <p:nvPr/>
        </p:nvSpPr>
        <p:spPr>
          <a:xfrm>
            <a:off x="1981200" y="2819400"/>
            <a:ext cx="5029200" cy="3776663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5" name="Group 24"/>
          <p:cNvGrpSpPr>
            <a:grpSpLocks/>
          </p:cNvGrpSpPr>
          <p:nvPr/>
        </p:nvGrpSpPr>
        <p:grpSpPr bwMode="auto">
          <a:xfrm>
            <a:off x="4648200" y="5334000"/>
            <a:ext cx="457200" cy="381000"/>
            <a:chOff x="685800" y="609600"/>
            <a:chExt cx="609600" cy="457200"/>
          </a:xfrm>
        </p:grpSpPr>
        <p:sp>
          <p:nvSpPr>
            <p:cNvPr id="26" name="Rectangle 25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3" name="Oval 22"/>
          <p:cNvSpPr/>
          <p:nvPr/>
        </p:nvSpPr>
        <p:spPr>
          <a:xfrm>
            <a:off x="3200400" y="3886200"/>
            <a:ext cx="13716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8" name="Group 27"/>
          <p:cNvGrpSpPr>
            <a:grpSpLocks/>
          </p:cNvGrpSpPr>
          <p:nvPr/>
        </p:nvGrpSpPr>
        <p:grpSpPr bwMode="auto">
          <a:xfrm rot="10800000">
            <a:off x="5319713" y="4197350"/>
            <a:ext cx="457200" cy="381000"/>
            <a:chOff x="685800" y="609600"/>
            <a:chExt cx="609600" cy="457200"/>
          </a:xfrm>
        </p:grpSpPr>
        <p:sp>
          <p:nvSpPr>
            <p:cNvPr id="29" name="Rectangle 28"/>
            <p:cNvSpPr/>
            <p:nvPr/>
          </p:nvSpPr>
          <p:spPr>
            <a:xfrm>
              <a:off x="687917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33400" y="1371600"/>
            <a:ext cx="815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nuclear membrane and the nucleolus gradually dissipates over the phase. 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990600" y="1828800"/>
            <a:ext cx="5638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centrioles move to the poles of the cell as the chromatin condenses into chromosomes.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 rot="5400000">
            <a:off x="4038600" y="4191000"/>
            <a:ext cx="228600" cy="533400"/>
            <a:chOff x="5943599" y="3657600"/>
            <a:chExt cx="228601" cy="533401"/>
          </a:xfrm>
        </p:grpSpPr>
        <p:sp>
          <p:nvSpPr>
            <p:cNvPr id="15" name="Freeform 14"/>
            <p:cNvSpPr/>
            <p:nvPr/>
          </p:nvSpPr>
          <p:spPr>
            <a:xfrm>
              <a:off x="6096000" y="3657600"/>
              <a:ext cx="76200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" name="Freeform 15"/>
            <p:cNvSpPr/>
            <p:nvPr/>
          </p:nvSpPr>
          <p:spPr>
            <a:xfrm flipH="1">
              <a:off x="5943599" y="3657600"/>
              <a:ext cx="109538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 rot="5400000">
            <a:off x="3812381" y="3883819"/>
            <a:ext cx="261938" cy="723900"/>
            <a:chOff x="5943600" y="3657600"/>
            <a:chExt cx="262550" cy="724277"/>
          </a:xfrm>
        </p:grpSpPr>
        <p:sp>
          <p:nvSpPr>
            <p:cNvPr id="18" name="Freeform 17"/>
            <p:cNvSpPr/>
            <p:nvPr/>
          </p:nvSpPr>
          <p:spPr>
            <a:xfrm>
              <a:off x="6096356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9" name="Freeform 18"/>
            <p:cNvSpPr/>
            <p:nvPr/>
          </p:nvSpPr>
          <p:spPr>
            <a:xfrm flipH="1">
              <a:off x="5943600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 rot="5400000">
            <a:off x="3736181" y="4417219"/>
            <a:ext cx="261938" cy="723900"/>
            <a:chOff x="5943600" y="3657600"/>
            <a:chExt cx="262550" cy="724277"/>
          </a:xfrm>
        </p:grpSpPr>
        <p:sp>
          <p:nvSpPr>
            <p:cNvPr id="21" name="Freeform 20"/>
            <p:cNvSpPr/>
            <p:nvPr/>
          </p:nvSpPr>
          <p:spPr>
            <a:xfrm>
              <a:off x="6096356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1" name="Freeform 30"/>
            <p:cNvSpPr/>
            <p:nvPr/>
          </p:nvSpPr>
          <p:spPr>
            <a:xfrm flipH="1">
              <a:off x="5943600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5" name="Group 34"/>
          <p:cNvGrpSpPr>
            <a:grpSpLocks/>
          </p:cNvGrpSpPr>
          <p:nvPr/>
        </p:nvGrpSpPr>
        <p:grpSpPr bwMode="auto">
          <a:xfrm rot="5400000">
            <a:off x="3810000" y="4648200"/>
            <a:ext cx="228600" cy="533400"/>
            <a:chOff x="5943599" y="3657600"/>
            <a:chExt cx="228601" cy="533401"/>
          </a:xfrm>
        </p:grpSpPr>
        <p:sp>
          <p:nvSpPr>
            <p:cNvPr id="36" name="Freeform 35"/>
            <p:cNvSpPr/>
            <p:nvPr/>
          </p:nvSpPr>
          <p:spPr>
            <a:xfrm>
              <a:off x="6096000" y="3657600"/>
              <a:ext cx="76200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7" name="Freeform 36"/>
            <p:cNvSpPr/>
            <p:nvPr/>
          </p:nvSpPr>
          <p:spPr>
            <a:xfrm flipH="1">
              <a:off x="5943599" y="3657600"/>
              <a:ext cx="109538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8" name="Group 37"/>
          <p:cNvGrpSpPr>
            <a:grpSpLocks/>
          </p:cNvGrpSpPr>
          <p:nvPr/>
        </p:nvGrpSpPr>
        <p:grpSpPr bwMode="auto">
          <a:xfrm rot="5400000">
            <a:off x="3505200" y="4267200"/>
            <a:ext cx="228600" cy="381000"/>
            <a:chOff x="5943598" y="3657601"/>
            <a:chExt cx="228601" cy="381000"/>
          </a:xfrm>
        </p:grpSpPr>
        <p:sp>
          <p:nvSpPr>
            <p:cNvPr id="39" name="Freeform 38"/>
            <p:cNvSpPr/>
            <p:nvPr/>
          </p:nvSpPr>
          <p:spPr>
            <a:xfrm>
              <a:off x="6095999" y="3657601"/>
              <a:ext cx="76200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0" name="Freeform 39"/>
            <p:cNvSpPr/>
            <p:nvPr/>
          </p:nvSpPr>
          <p:spPr>
            <a:xfrm flipH="1">
              <a:off x="5943598" y="3657601"/>
              <a:ext cx="109538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1" name="Group 40"/>
          <p:cNvGrpSpPr>
            <a:grpSpLocks/>
          </p:cNvGrpSpPr>
          <p:nvPr/>
        </p:nvGrpSpPr>
        <p:grpSpPr bwMode="auto">
          <a:xfrm rot="5400000">
            <a:off x="3962400" y="4419600"/>
            <a:ext cx="228600" cy="381000"/>
            <a:chOff x="5943598" y="3657601"/>
            <a:chExt cx="228601" cy="381000"/>
          </a:xfrm>
        </p:grpSpPr>
        <p:sp>
          <p:nvSpPr>
            <p:cNvPr id="42" name="Freeform 41"/>
            <p:cNvSpPr/>
            <p:nvPr/>
          </p:nvSpPr>
          <p:spPr>
            <a:xfrm>
              <a:off x="6095999" y="3657601"/>
              <a:ext cx="76200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Freeform 42"/>
            <p:cNvSpPr/>
            <p:nvPr/>
          </p:nvSpPr>
          <p:spPr>
            <a:xfrm flipH="1">
              <a:off x="5943598" y="3657601"/>
              <a:ext cx="109538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5" name="Title 1"/>
          <p:cNvSpPr txBox="1">
            <a:spLocks/>
          </p:cNvSpPr>
          <p:nvPr/>
        </p:nvSpPr>
        <p:spPr>
          <a:xfrm>
            <a:off x="457200" y="274638"/>
            <a:ext cx="3429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Prophase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3200400" y="3886200"/>
            <a:ext cx="1371600" cy="1295400"/>
          </a:xfrm>
          <a:prstGeom prst="ellipse">
            <a:avLst/>
          </a:prstGeom>
          <a:solidFill>
            <a:srgbClr val="87378F"/>
          </a:solidFill>
          <a:ln>
            <a:solidFill>
              <a:srgbClr val="87378F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3429000" y="41910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46981E-6 L -0.04166 -0.3164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-15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8.0731E-7 L -0.1151 0.2378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" y="11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1981200" y="2819400"/>
            <a:ext cx="5029200" cy="3776663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Freeform 29"/>
          <p:cNvSpPr/>
          <p:nvPr/>
        </p:nvSpPr>
        <p:spPr>
          <a:xfrm>
            <a:off x="2797175" y="3276600"/>
            <a:ext cx="1393825" cy="1395413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1" name="Freeform 30"/>
          <p:cNvSpPr/>
          <p:nvPr/>
        </p:nvSpPr>
        <p:spPr>
          <a:xfrm flipH="1">
            <a:off x="4724400" y="3276600"/>
            <a:ext cx="1728788" cy="14478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3505200" y="3429000"/>
            <a:ext cx="685800" cy="12192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2" name="Freeform 51"/>
          <p:cNvSpPr/>
          <p:nvPr/>
        </p:nvSpPr>
        <p:spPr>
          <a:xfrm flipH="1">
            <a:off x="4800600" y="3429000"/>
            <a:ext cx="914400" cy="12192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3" name="Freeform 52"/>
          <p:cNvSpPr/>
          <p:nvPr/>
        </p:nvSpPr>
        <p:spPr>
          <a:xfrm>
            <a:off x="4267200" y="3581400"/>
            <a:ext cx="76200" cy="10668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4" name="Freeform 53"/>
          <p:cNvSpPr/>
          <p:nvPr/>
        </p:nvSpPr>
        <p:spPr>
          <a:xfrm flipH="1">
            <a:off x="4648200" y="3581400"/>
            <a:ext cx="381000" cy="10668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5" name="Freeform 54"/>
          <p:cNvSpPr/>
          <p:nvPr/>
        </p:nvSpPr>
        <p:spPr>
          <a:xfrm flipV="1">
            <a:off x="2819400" y="4800600"/>
            <a:ext cx="1371600" cy="1243013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6" name="Freeform 55"/>
          <p:cNvSpPr/>
          <p:nvPr/>
        </p:nvSpPr>
        <p:spPr>
          <a:xfrm flipH="1" flipV="1">
            <a:off x="4800600" y="4800600"/>
            <a:ext cx="1600200" cy="12954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7" name="Freeform 56"/>
          <p:cNvSpPr/>
          <p:nvPr/>
        </p:nvSpPr>
        <p:spPr>
          <a:xfrm flipV="1">
            <a:off x="3505200" y="4800600"/>
            <a:ext cx="685800" cy="12192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4" name="Freeform 63"/>
          <p:cNvSpPr/>
          <p:nvPr/>
        </p:nvSpPr>
        <p:spPr>
          <a:xfrm flipH="1" flipV="1">
            <a:off x="4800600" y="4800600"/>
            <a:ext cx="914400" cy="12192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5" name="Freeform 64"/>
          <p:cNvSpPr/>
          <p:nvPr/>
        </p:nvSpPr>
        <p:spPr>
          <a:xfrm flipV="1">
            <a:off x="4267200" y="4800600"/>
            <a:ext cx="76200" cy="9906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6" name="Freeform 65"/>
          <p:cNvSpPr/>
          <p:nvPr/>
        </p:nvSpPr>
        <p:spPr>
          <a:xfrm flipH="1" flipV="1">
            <a:off x="4724400" y="4800600"/>
            <a:ext cx="304800" cy="10668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 rot="5400000">
            <a:off x="4038600" y="4191000"/>
            <a:ext cx="228600" cy="533400"/>
            <a:chOff x="5943599" y="3657600"/>
            <a:chExt cx="228601" cy="533401"/>
          </a:xfrm>
        </p:grpSpPr>
        <p:sp>
          <p:nvSpPr>
            <p:cNvPr id="34" name="Freeform 33"/>
            <p:cNvSpPr/>
            <p:nvPr/>
          </p:nvSpPr>
          <p:spPr>
            <a:xfrm>
              <a:off x="6096000" y="3657600"/>
              <a:ext cx="76200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5" name="Freeform 34"/>
            <p:cNvSpPr/>
            <p:nvPr/>
          </p:nvSpPr>
          <p:spPr>
            <a:xfrm flipH="1">
              <a:off x="5943599" y="3657600"/>
              <a:ext cx="109538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6" name="Group 35"/>
          <p:cNvGrpSpPr>
            <a:grpSpLocks/>
          </p:cNvGrpSpPr>
          <p:nvPr/>
        </p:nvGrpSpPr>
        <p:grpSpPr bwMode="auto">
          <a:xfrm rot="5400000">
            <a:off x="3812381" y="3883819"/>
            <a:ext cx="261938" cy="723900"/>
            <a:chOff x="5943600" y="3657600"/>
            <a:chExt cx="262550" cy="724277"/>
          </a:xfrm>
        </p:grpSpPr>
        <p:sp>
          <p:nvSpPr>
            <p:cNvPr id="37" name="Freeform 36"/>
            <p:cNvSpPr/>
            <p:nvPr/>
          </p:nvSpPr>
          <p:spPr>
            <a:xfrm>
              <a:off x="6096356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8" name="Freeform 37"/>
            <p:cNvSpPr/>
            <p:nvPr/>
          </p:nvSpPr>
          <p:spPr>
            <a:xfrm flipH="1">
              <a:off x="5943600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39" name="Group 38"/>
          <p:cNvGrpSpPr>
            <a:grpSpLocks/>
          </p:cNvGrpSpPr>
          <p:nvPr/>
        </p:nvGrpSpPr>
        <p:grpSpPr bwMode="auto">
          <a:xfrm rot="5400000">
            <a:off x="3736181" y="4417219"/>
            <a:ext cx="261938" cy="723900"/>
            <a:chOff x="5943600" y="3657600"/>
            <a:chExt cx="262550" cy="724277"/>
          </a:xfrm>
        </p:grpSpPr>
        <p:sp>
          <p:nvSpPr>
            <p:cNvPr id="40" name="Freeform 39"/>
            <p:cNvSpPr/>
            <p:nvPr/>
          </p:nvSpPr>
          <p:spPr>
            <a:xfrm>
              <a:off x="6096356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1" name="Freeform 40"/>
            <p:cNvSpPr/>
            <p:nvPr/>
          </p:nvSpPr>
          <p:spPr>
            <a:xfrm flipH="1">
              <a:off x="5943600" y="3657600"/>
              <a:ext cx="109794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2" name="Group 41"/>
          <p:cNvGrpSpPr>
            <a:grpSpLocks/>
          </p:cNvGrpSpPr>
          <p:nvPr/>
        </p:nvGrpSpPr>
        <p:grpSpPr bwMode="auto">
          <a:xfrm rot="5400000">
            <a:off x="3810000" y="4648200"/>
            <a:ext cx="228600" cy="533400"/>
            <a:chOff x="5943599" y="3657600"/>
            <a:chExt cx="228601" cy="533401"/>
          </a:xfrm>
        </p:grpSpPr>
        <p:sp>
          <p:nvSpPr>
            <p:cNvPr id="43" name="Freeform 42"/>
            <p:cNvSpPr/>
            <p:nvPr/>
          </p:nvSpPr>
          <p:spPr>
            <a:xfrm>
              <a:off x="6096000" y="3657600"/>
              <a:ext cx="76200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4" name="Freeform 43"/>
            <p:cNvSpPr/>
            <p:nvPr/>
          </p:nvSpPr>
          <p:spPr>
            <a:xfrm flipH="1">
              <a:off x="5943599" y="3657600"/>
              <a:ext cx="109538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5" name="Group 44"/>
          <p:cNvGrpSpPr>
            <a:grpSpLocks/>
          </p:cNvGrpSpPr>
          <p:nvPr/>
        </p:nvGrpSpPr>
        <p:grpSpPr bwMode="auto">
          <a:xfrm rot="5400000">
            <a:off x="3962400" y="4419600"/>
            <a:ext cx="228600" cy="381000"/>
            <a:chOff x="5943598" y="3657601"/>
            <a:chExt cx="228601" cy="381000"/>
          </a:xfrm>
        </p:grpSpPr>
        <p:sp>
          <p:nvSpPr>
            <p:cNvPr id="46" name="Freeform 45"/>
            <p:cNvSpPr/>
            <p:nvPr/>
          </p:nvSpPr>
          <p:spPr>
            <a:xfrm>
              <a:off x="6095999" y="3657601"/>
              <a:ext cx="76200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 flipH="1">
              <a:off x="5943598" y="3657601"/>
              <a:ext cx="109538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8" name="Group 47"/>
          <p:cNvGrpSpPr>
            <a:grpSpLocks/>
          </p:cNvGrpSpPr>
          <p:nvPr/>
        </p:nvGrpSpPr>
        <p:grpSpPr bwMode="auto">
          <a:xfrm rot="5400000">
            <a:off x="3505200" y="4267200"/>
            <a:ext cx="228600" cy="381000"/>
            <a:chOff x="5943598" y="3657601"/>
            <a:chExt cx="228601" cy="381000"/>
          </a:xfrm>
        </p:grpSpPr>
        <p:sp>
          <p:nvSpPr>
            <p:cNvPr id="49" name="Freeform 48"/>
            <p:cNvSpPr/>
            <p:nvPr/>
          </p:nvSpPr>
          <p:spPr>
            <a:xfrm>
              <a:off x="6095999" y="3657601"/>
              <a:ext cx="76200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 flipH="1">
              <a:off x="5943598" y="3657601"/>
              <a:ext cx="109538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9476" name="Group 57"/>
          <p:cNvGrpSpPr>
            <a:grpSpLocks/>
          </p:cNvGrpSpPr>
          <p:nvPr/>
        </p:nvGrpSpPr>
        <p:grpSpPr bwMode="auto">
          <a:xfrm>
            <a:off x="4251325" y="3190875"/>
            <a:ext cx="457200" cy="381000"/>
            <a:chOff x="685800" y="609600"/>
            <a:chExt cx="609600" cy="457200"/>
          </a:xfrm>
        </p:grpSpPr>
        <p:sp>
          <p:nvSpPr>
            <p:cNvPr id="59" name="Rectangle 58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19477" name="Group 60"/>
          <p:cNvGrpSpPr>
            <a:grpSpLocks/>
          </p:cNvGrpSpPr>
          <p:nvPr/>
        </p:nvGrpSpPr>
        <p:grpSpPr bwMode="auto">
          <a:xfrm rot="10800000">
            <a:off x="4267200" y="5807075"/>
            <a:ext cx="457200" cy="381000"/>
            <a:chOff x="685800" y="609600"/>
            <a:chExt cx="609600" cy="457200"/>
          </a:xfrm>
        </p:grpSpPr>
        <p:sp>
          <p:nvSpPr>
            <p:cNvPr id="62" name="Rectangle 61"/>
            <p:cNvSpPr/>
            <p:nvPr/>
          </p:nvSpPr>
          <p:spPr>
            <a:xfrm>
              <a:off x="687916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304800" y="1447800"/>
            <a:ext cx="586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chromosomes line up at the equator of the cell.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457200" y="274638"/>
            <a:ext cx="3429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Metaphase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  <p:sp>
        <p:nvSpPr>
          <p:cNvPr id="67" name="TextBox 66"/>
          <p:cNvSpPr txBox="1">
            <a:spLocks noChangeArrowheads="1"/>
          </p:cNvSpPr>
          <p:nvPr/>
        </p:nvSpPr>
        <p:spPr bwMode="auto">
          <a:xfrm>
            <a:off x="228600" y="18288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centrioles now expel thin strands, called spindle fibers, which attach to the kinetocore of the chromosome. Once attached, the spindle fibers are called polar fibers.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25237E-6 C -0.01198 0.00023 -0.02396 0.00047 -0.04722 0.0118 C -0.07049 0.02337 -0.13681 0.0576 -0.13958 0.06963 " pathEditMode="relative" rAng="0" ptsTypes="aaA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3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28337E-6 C -0.00573 0.00485 -0.01129 0.00971 -0.01094 0.01572 C -0.01059 0.02174 -0.01129 0.03469 0.00191 0.03562 " pathEditMode="relative" ptsTypes="aaA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07495E-6 C 0.02431 0.00879 0.04861 0.01781 0.07917 0.01318 C 0.10972 0.00856 0.16302 -0.02961 0.18316 -0.02753 " pathEditMode="relative" ptsTypes="aaA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94471E-6 C 0.025 -0.01434 0.05017 -0.02869 0.06823 -0.03031 C 0.08628 -0.03193 0.09184 -0.01666 0.10885 -0.00926 " pathEditMode="relative" ptsTypes="aaA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3.20842E-6 C 0.04636 -0.0007 0.09271 -0.00116 0.12778 0.00532 C 0.16285 0.0118 0.19098 0.03655 0.21094 0.0384 C 0.23091 0.04025 0.24185 0.0185 0.24758 0.01712 " pathEditMode="relative" ptsTypes="aaaA">
                                      <p:cBhvr>
                                        <p:cTn id="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6.24566E-7 C -0.00468 0.00463 -0.0092 0.00948 -0.01232 0.01596 C -0.01545 0.02267 -0.02083 0.03146 -0.01892 0.03886 " pathEditMode="relative" rAng="0" ptsTypes="aaA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1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64" grpId="0" animBg="1"/>
      <p:bldP spid="65" grpId="0" animBg="1"/>
      <p:bldP spid="66" grpId="0" animBg="1"/>
      <p:bldP spid="72" grpId="0"/>
      <p:bldP spid="6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1981200" y="2819400"/>
            <a:ext cx="5029200" cy="3776663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0482" name="Group 15"/>
          <p:cNvGrpSpPr>
            <a:grpSpLocks/>
          </p:cNvGrpSpPr>
          <p:nvPr/>
        </p:nvGrpSpPr>
        <p:grpSpPr bwMode="auto">
          <a:xfrm>
            <a:off x="4251325" y="3190875"/>
            <a:ext cx="457200" cy="381000"/>
            <a:chOff x="685800" y="609600"/>
            <a:chExt cx="609600" cy="457200"/>
          </a:xfrm>
        </p:grpSpPr>
        <p:sp>
          <p:nvSpPr>
            <p:cNvPr id="17" name="Rectangle 16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20483" name="Group 18"/>
          <p:cNvGrpSpPr>
            <a:grpSpLocks/>
          </p:cNvGrpSpPr>
          <p:nvPr/>
        </p:nvGrpSpPr>
        <p:grpSpPr bwMode="auto">
          <a:xfrm rot="10800000">
            <a:off x="4267200" y="5807075"/>
            <a:ext cx="457200" cy="381000"/>
            <a:chOff x="685800" y="609600"/>
            <a:chExt cx="609600" cy="457200"/>
          </a:xfrm>
        </p:grpSpPr>
        <p:sp>
          <p:nvSpPr>
            <p:cNvPr id="20" name="Rectangle 19"/>
            <p:cNvSpPr/>
            <p:nvPr/>
          </p:nvSpPr>
          <p:spPr>
            <a:xfrm>
              <a:off x="687916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4" name="Freeform 3"/>
          <p:cNvSpPr/>
          <p:nvPr/>
        </p:nvSpPr>
        <p:spPr>
          <a:xfrm flipH="1">
            <a:off x="4724400" y="3276600"/>
            <a:ext cx="1728788" cy="14478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3505200" y="3429000"/>
            <a:ext cx="685800" cy="12192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 flipH="1">
            <a:off x="4800600" y="3429000"/>
            <a:ext cx="914400" cy="12192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4267200" y="3581400"/>
            <a:ext cx="76200" cy="10668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Freeform 7"/>
          <p:cNvSpPr/>
          <p:nvPr/>
        </p:nvSpPr>
        <p:spPr>
          <a:xfrm flipH="1">
            <a:off x="4648200" y="3581400"/>
            <a:ext cx="381000" cy="10668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Freeform 8"/>
          <p:cNvSpPr/>
          <p:nvPr/>
        </p:nvSpPr>
        <p:spPr>
          <a:xfrm flipV="1">
            <a:off x="2819400" y="4800600"/>
            <a:ext cx="1371600" cy="1243013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 flipH="1" flipV="1">
            <a:off x="4800600" y="4800600"/>
            <a:ext cx="1600200" cy="12954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Freeform 10"/>
          <p:cNvSpPr/>
          <p:nvPr/>
        </p:nvSpPr>
        <p:spPr>
          <a:xfrm flipV="1">
            <a:off x="3505200" y="4800600"/>
            <a:ext cx="685800" cy="12192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 flipH="1" flipV="1">
            <a:off x="4800600" y="4800600"/>
            <a:ext cx="914400" cy="12192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 flipV="1">
            <a:off x="4267200" y="4800600"/>
            <a:ext cx="76200" cy="9906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 flipH="1" flipV="1">
            <a:off x="4724400" y="4800600"/>
            <a:ext cx="304800" cy="1066800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7" name="Group 66"/>
          <p:cNvGrpSpPr>
            <a:grpSpLocks/>
          </p:cNvGrpSpPr>
          <p:nvPr/>
        </p:nvGrpSpPr>
        <p:grpSpPr bwMode="auto">
          <a:xfrm>
            <a:off x="3916363" y="4595813"/>
            <a:ext cx="533400" cy="228600"/>
            <a:chOff x="3916680" y="4596384"/>
            <a:chExt cx="533401" cy="228601"/>
          </a:xfrm>
        </p:grpSpPr>
        <p:sp>
          <p:nvSpPr>
            <p:cNvPr id="23" name="Freeform 22"/>
            <p:cNvSpPr/>
            <p:nvPr/>
          </p:nvSpPr>
          <p:spPr>
            <a:xfrm rot="5400000">
              <a:off x="4145280" y="4520184"/>
              <a:ext cx="76200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Freeform 23"/>
            <p:cNvSpPr/>
            <p:nvPr/>
          </p:nvSpPr>
          <p:spPr>
            <a:xfrm rot="5400000" flipH="1">
              <a:off x="4128611" y="4384453"/>
              <a:ext cx="109537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3" name="Freeform 2"/>
          <p:cNvSpPr/>
          <p:nvPr/>
        </p:nvSpPr>
        <p:spPr>
          <a:xfrm>
            <a:off x="2797175" y="3276600"/>
            <a:ext cx="1393825" cy="1395413"/>
          </a:xfrm>
          <a:custGeom>
            <a:avLst/>
            <a:gdLst>
              <a:gd name="connsiteX0" fmla="*/ 1439501 w 1439501"/>
              <a:gd name="connsiteY0" fmla="*/ 0 h 1358020"/>
              <a:gd name="connsiteX1" fmla="*/ 1068309 w 1439501"/>
              <a:gd name="connsiteY1" fmla="*/ 54321 h 1358020"/>
              <a:gd name="connsiteX2" fmla="*/ 832919 w 1439501"/>
              <a:gd name="connsiteY2" fmla="*/ 135802 h 1358020"/>
              <a:gd name="connsiteX3" fmla="*/ 525101 w 1439501"/>
              <a:gd name="connsiteY3" fmla="*/ 325925 h 1358020"/>
              <a:gd name="connsiteX4" fmla="*/ 208229 w 1439501"/>
              <a:gd name="connsiteY4" fmla="*/ 688064 h 1358020"/>
              <a:gd name="connsiteX5" fmla="*/ 0 w 1439501"/>
              <a:gd name="connsiteY5" fmla="*/ 1358020 h 13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39501" h="1358020">
                <a:moveTo>
                  <a:pt x="1439501" y="0"/>
                </a:moveTo>
                <a:cubicBezTo>
                  <a:pt x="1304453" y="15843"/>
                  <a:pt x="1169406" y="31687"/>
                  <a:pt x="1068309" y="54321"/>
                </a:cubicBezTo>
                <a:cubicBezTo>
                  <a:pt x="967212" y="76955"/>
                  <a:pt x="923454" y="90535"/>
                  <a:pt x="832919" y="135802"/>
                </a:cubicBezTo>
                <a:cubicBezTo>
                  <a:pt x="742384" y="181069"/>
                  <a:pt x="629216" y="233881"/>
                  <a:pt x="525101" y="325925"/>
                </a:cubicBezTo>
                <a:cubicBezTo>
                  <a:pt x="420986" y="417969"/>
                  <a:pt x="295746" y="516048"/>
                  <a:pt x="208229" y="688064"/>
                </a:cubicBezTo>
                <a:cubicBezTo>
                  <a:pt x="120712" y="860080"/>
                  <a:pt x="34705" y="1131684"/>
                  <a:pt x="0" y="1358020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65" name="Group 64"/>
          <p:cNvGrpSpPr>
            <a:grpSpLocks/>
          </p:cNvGrpSpPr>
          <p:nvPr/>
        </p:nvGrpSpPr>
        <p:grpSpPr bwMode="auto">
          <a:xfrm>
            <a:off x="2286000" y="4602163"/>
            <a:ext cx="723900" cy="261937"/>
            <a:chOff x="2285999" y="4601696"/>
            <a:chExt cx="724277" cy="262550"/>
          </a:xfrm>
        </p:grpSpPr>
        <p:sp>
          <p:nvSpPr>
            <p:cNvPr id="26" name="Freeform 25"/>
            <p:cNvSpPr/>
            <p:nvPr/>
          </p:nvSpPr>
          <p:spPr>
            <a:xfrm rot="5400000">
              <a:off x="2593240" y="4447211"/>
              <a:ext cx="109793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7" name="Freeform 26"/>
            <p:cNvSpPr/>
            <p:nvPr/>
          </p:nvSpPr>
          <p:spPr>
            <a:xfrm rot="5400000" flipH="1">
              <a:off x="2593240" y="4294455"/>
              <a:ext cx="109793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68" name="Group 67"/>
          <p:cNvGrpSpPr>
            <a:grpSpLocks/>
          </p:cNvGrpSpPr>
          <p:nvPr/>
        </p:nvGrpSpPr>
        <p:grpSpPr bwMode="auto">
          <a:xfrm>
            <a:off x="4495800" y="4602163"/>
            <a:ext cx="723900" cy="261937"/>
            <a:chOff x="4495799" y="4601696"/>
            <a:chExt cx="724277" cy="262550"/>
          </a:xfrm>
        </p:grpSpPr>
        <p:sp>
          <p:nvSpPr>
            <p:cNvPr id="29" name="Freeform 28"/>
            <p:cNvSpPr/>
            <p:nvPr/>
          </p:nvSpPr>
          <p:spPr>
            <a:xfrm rot="5400000">
              <a:off x="4803040" y="4447211"/>
              <a:ext cx="109793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0" name="Freeform 29"/>
            <p:cNvSpPr/>
            <p:nvPr/>
          </p:nvSpPr>
          <p:spPr>
            <a:xfrm rot="5400000" flipH="1">
              <a:off x="4803040" y="4294455"/>
              <a:ext cx="109793" cy="724277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69" name="Group 68"/>
          <p:cNvGrpSpPr>
            <a:grpSpLocks/>
          </p:cNvGrpSpPr>
          <p:nvPr/>
        </p:nvGrpSpPr>
        <p:grpSpPr bwMode="auto">
          <a:xfrm>
            <a:off x="5370513" y="4595813"/>
            <a:ext cx="533400" cy="228600"/>
            <a:chOff x="5370576" y="4596384"/>
            <a:chExt cx="533401" cy="228601"/>
          </a:xfrm>
        </p:grpSpPr>
        <p:sp>
          <p:nvSpPr>
            <p:cNvPr id="32" name="Freeform 31"/>
            <p:cNvSpPr/>
            <p:nvPr/>
          </p:nvSpPr>
          <p:spPr>
            <a:xfrm rot="5400000">
              <a:off x="5599176" y="4520184"/>
              <a:ext cx="76200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3" name="Freeform 32"/>
            <p:cNvSpPr/>
            <p:nvPr/>
          </p:nvSpPr>
          <p:spPr>
            <a:xfrm rot="5400000" flipH="1">
              <a:off x="5582507" y="4384453"/>
              <a:ext cx="109537" cy="533401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3260725" y="4602163"/>
            <a:ext cx="381000" cy="228600"/>
            <a:chOff x="3261361" y="4602480"/>
            <a:chExt cx="381000" cy="228602"/>
          </a:xfrm>
        </p:grpSpPr>
        <p:sp>
          <p:nvSpPr>
            <p:cNvPr id="35" name="Freeform 34"/>
            <p:cNvSpPr/>
            <p:nvPr/>
          </p:nvSpPr>
          <p:spPr>
            <a:xfrm rot="5400000">
              <a:off x="3413761" y="4602482"/>
              <a:ext cx="76201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6" name="Freeform 35"/>
            <p:cNvSpPr/>
            <p:nvPr/>
          </p:nvSpPr>
          <p:spPr>
            <a:xfrm rot="5400000" flipH="1">
              <a:off x="3397092" y="4466749"/>
              <a:ext cx="109538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70" name="Group 69"/>
          <p:cNvGrpSpPr>
            <a:grpSpLocks/>
          </p:cNvGrpSpPr>
          <p:nvPr/>
        </p:nvGrpSpPr>
        <p:grpSpPr bwMode="auto">
          <a:xfrm>
            <a:off x="6172200" y="4602163"/>
            <a:ext cx="381000" cy="228600"/>
            <a:chOff x="6172200" y="4602479"/>
            <a:chExt cx="381000" cy="228602"/>
          </a:xfrm>
        </p:grpSpPr>
        <p:sp>
          <p:nvSpPr>
            <p:cNvPr id="38" name="Freeform 37"/>
            <p:cNvSpPr/>
            <p:nvPr/>
          </p:nvSpPr>
          <p:spPr>
            <a:xfrm rot="5400000">
              <a:off x="6324600" y="4602481"/>
              <a:ext cx="76201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39" name="Freeform 38"/>
            <p:cNvSpPr/>
            <p:nvPr/>
          </p:nvSpPr>
          <p:spPr>
            <a:xfrm rot="5400000" flipH="1">
              <a:off x="6307931" y="4466748"/>
              <a:ext cx="109538" cy="381000"/>
            </a:xfrm>
            <a:custGeom>
              <a:avLst/>
              <a:gdLst>
                <a:gd name="connsiteX0" fmla="*/ 46776 w 110150"/>
                <a:gd name="connsiteY0" fmla="*/ 0 h 724277"/>
                <a:gd name="connsiteX1" fmla="*/ 10562 w 110150"/>
                <a:gd name="connsiteY1" fmla="*/ 235390 h 724277"/>
                <a:gd name="connsiteX2" fmla="*/ 110150 w 110150"/>
                <a:gd name="connsiteY2" fmla="*/ 724277 h 724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0150" h="724277">
                  <a:moveTo>
                    <a:pt x="46776" y="0"/>
                  </a:moveTo>
                  <a:cubicBezTo>
                    <a:pt x="23388" y="57338"/>
                    <a:pt x="0" y="114677"/>
                    <a:pt x="10562" y="235390"/>
                  </a:cubicBezTo>
                  <a:cubicBezTo>
                    <a:pt x="21124" y="356103"/>
                    <a:pt x="70918" y="586966"/>
                    <a:pt x="110150" y="724277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838200" y="1524000"/>
            <a:ext cx="571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spindles retract, ripping the chromosomes apart.</a:t>
            </a:r>
          </a:p>
        </p:txBody>
      </p:sp>
      <p:sp>
        <p:nvSpPr>
          <p:cNvPr id="58" name="Freeform 57"/>
          <p:cNvSpPr/>
          <p:nvPr/>
        </p:nvSpPr>
        <p:spPr>
          <a:xfrm>
            <a:off x="3060700" y="3287713"/>
            <a:ext cx="1112838" cy="695325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9" name="Freeform 58"/>
          <p:cNvSpPr/>
          <p:nvPr/>
        </p:nvSpPr>
        <p:spPr>
          <a:xfrm>
            <a:off x="3657600" y="3429000"/>
            <a:ext cx="503238" cy="6858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0" name="Freeform 59"/>
          <p:cNvSpPr/>
          <p:nvPr/>
        </p:nvSpPr>
        <p:spPr>
          <a:xfrm flipH="1">
            <a:off x="4313238" y="3581400"/>
            <a:ext cx="46037" cy="5334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1" name="Freeform 60"/>
          <p:cNvSpPr/>
          <p:nvPr/>
        </p:nvSpPr>
        <p:spPr>
          <a:xfrm flipH="1">
            <a:off x="4618038" y="3581400"/>
            <a:ext cx="411162" cy="5334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3" name="Freeform 62"/>
          <p:cNvSpPr/>
          <p:nvPr/>
        </p:nvSpPr>
        <p:spPr>
          <a:xfrm flipH="1">
            <a:off x="4846638" y="3429000"/>
            <a:ext cx="792162" cy="6858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4" name="Freeform 63"/>
          <p:cNvSpPr/>
          <p:nvPr/>
        </p:nvSpPr>
        <p:spPr>
          <a:xfrm flipH="1">
            <a:off x="4770438" y="3276600"/>
            <a:ext cx="1554162" cy="8382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8" name="Freeform 77"/>
          <p:cNvSpPr/>
          <p:nvPr/>
        </p:nvSpPr>
        <p:spPr>
          <a:xfrm flipV="1">
            <a:off x="3124200" y="5562600"/>
            <a:ext cx="1036638" cy="466725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9" name="Freeform 78"/>
          <p:cNvSpPr/>
          <p:nvPr/>
        </p:nvSpPr>
        <p:spPr>
          <a:xfrm flipV="1">
            <a:off x="3657600" y="5334000"/>
            <a:ext cx="427038" cy="6858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0" name="Freeform 79"/>
          <p:cNvSpPr/>
          <p:nvPr/>
        </p:nvSpPr>
        <p:spPr>
          <a:xfrm flipV="1">
            <a:off x="4267200" y="5638800"/>
            <a:ext cx="76200" cy="1524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1" name="Freeform 80"/>
          <p:cNvSpPr/>
          <p:nvPr/>
        </p:nvSpPr>
        <p:spPr>
          <a:xfrm flipH="1" flipV="1">
            <a:off x="4724400" y="5562600"/>
            <a:ext cx="304800" cy="3048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" name="Freeform 81"/>
          <p:cNvSpPr/>
          <p:nvPr/>
        </p:nvSpPr>
        <p:spPr>
          <a:xfrm flipH="1" flipV="1">
            <a:off x="4800600" y="5562600"/>
            <a:ext cx="762000" cy="4572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3" name="Freeform 82"/>
          <p:cNvSpPr/>
          <p:nvPr/>
        </p:nvSpPr>
        <p:spPr>
          <a:xfrm flipH="1" flipV="1">
            <a:off x="4800600" y="5486400"/>
            <a:ext cx="1447800" cy="6096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4" name="Group 53"/>
          <p:cNvGrpSpPr>
            <a:grpSpLocks/>
          </p:cNvGrpSpPr>
          <p:nvPr/>
        </p:nvGrpSpPr>
        <p:grpSpPr bwMode="auto">
          <a:xfrm>
            <a:off x="2743200" y="3962400"/>
            <a:ext cx="3673475" cy="1662113"/>
            <a:chOff x="2688743" y="3931707"/>
            <a:chExt cx="3673947" cy="1662534"/>
          </a:xfrm>
        </p:grpSpPr>
        <p:sp>
          <p:nvSpPr>
            <p:cNvPr id="41" name="Freeform 40"/>
            <p:cNvSpPr/>
            <p:nvPr/>
          </p:nvSpPr>
          <p:spPr>
            <a:xfrm rot="1496188">
              <a:off x="2688743" y="3931707"/>
              <a:ext cx="335006" cy="538299"/>
            </a:xfrm>
            <a:custGeom>
              <a:avLst/>
              <a:gdLst>
                <a:gd name="connsiteX0" fmla="*/ 0 w 334979"/>
                <a:gd name="connsiteY0" fmla="*/ 538682 h 538682"/>
                <a:gd name="connsiteX1" fmla="*/ 190123 w 334979"/>
                <a:gd name="connsiteY1" fmla="*/ 4527 h 538682"/>
                <a:gd name="connsiteX2" fmla="*/ 334979 w 334979"/>
                <a:gd name="connsiteY2" fmla="*/ 511521 h 53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4979" h="538682">
                  <a:moveTo>
                    <a:pt x="0" y="538682"/>
                  </a:moveTo>
                  <a:cubicBezTo>
                    <a:pt x="67146" y="273868"/>
                    <a:pt x="134293" y="9054"/>
                    <a:pt x="190123" y="4527"/>
                  </a:cubicBezTo>
                  <a:cubicBezTo>
                    <a:pt x="245953" y="0"/>
                    <a:pt x="295747" y="372701"/>
                    <a:pt x="334979" y="511521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4114501" y="4114316"/>
              <a:ext cx="263559" cy="368393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 rot="20779747">
              <a:off x="4862310" y="4073031"/>
              <a:ext cx="263559" cy="500189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 rot="20331042">
              <a:off x="5554549" y="4061915"/>
              <a:ext cx="206402" cy="417619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 rot="20331042">
              <a:off x="6213446" y="4057152"/>
              <a:ext cx="149244" cy="254064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 rot="20103812" flipV="1">
              <a:off x="2764953" y="4998777"/>
              <a:ext cx="335006" cy="538299"/>
            </a:xfrm>
            <a:custGeom>
              <a:avLst/>
              <a:gdLst>
                <a:gd name="connsiteX0" fmla="*/ 0 w 334979"/>
                <a:gd name="connsiteY0" fmla="*/ 538682 h 538682"/>
                <a:gd name="connsiteX1" fmla="*/ 190123 w 334979"/>
                <a:gd name="connsiteY1" fmla="*/ 4527 h 538682"/>
                <a:gd name="connsiteX2" fmla="*/ 334979 w 334979"/>
                <a:gd name="connsiteY2" fmla="*/ 511521 h 53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4979" h="538682">
                  <a:moveTo>
                    <a:pt x="0" y="538682"/>
                  </a:moveTo>
                  <a:cubicBezTo>
                    <a:pt x="67146" y="273868"/>
                    <a:pt x="134293" y="9054"/>
                    <a:pt x="190123" y="4527"/>
                  </a:cubicBezTo>
                  <a:cubicBezTo>
                    <a:pt x="245953" y="0"/>
                    <a:pt x="295747" y="372701"/>
                    <a:pt x="334979" y="511521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 rot="20439993" flipV="1">
              <a:off x="3411149" y="5133749"/>
              <a:ext cx="265146" cy="200076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 flipV="1">
              <a:off x="4060519" y="5227435"/>
              <a:ext cx="263559" cy="366806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 rot="820253" flipV="1">
              <a:off x="4855959" y="5052766"/>
              <a:ext cx="263559" cy="501777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 rot="1268958" flipV="1">
              <a:off x="5478339" y="5128985"/>
              <a:ext cx="206402" cy="417619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53" name="Freeform 52"/>
            <p:cNvSpPr/>
            <p:nvPr/>
          </p:nvSpPr>
          <p:spPr>
            <a:xfrm rot="1268958" flipV="1">
              <a:off x="6137236" y="5200441"/>
              <a:ext cx="149244" cy="254064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43" name="Freeform 42"/>
            <p:cNvSpPr/>
            <p:nvPr/>
          </p:nvSpPr>
          <p:spPr>
            <a:xfrm rot="1160007">
              <a:off x="3417500" y="4076207"/>
              <a:ext cx="263559" cy="200076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56" name="Cloud 55"/>
          <p:cNvSpPr/>
          <p:nvPr/>
        </p:nvSpPr>
        <p:spPr>
          <a:xfrm>
            <a:off x="1066800" y="3276600"/>
            <a:ext cx="6553200" cy="2667000"/>
          </a:xfrm>
          <a:prstGeom prst="cloud">
            <a:avLst/>
          </a:prstGeom>
          <a:gradFill flip="none" rotWithShape="1">
            <a:gsLst>
              <a:gs pos="0">
                <a:srgbClr val="F5E4D3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1" name="Title 1"/>
          <p:cNvSpPr txBox="1">
            <a:spLocks/>
          </p:cNvSpPr>
          <p:nvPr/>
        </p:nvSpPr>
        <p:spPr>
          <a:xfrm>
            <a:off x="457200" y="274638"/>
            <a:ext cx="3429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Anaphase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D9"/>
                                      </p:to>
                                    </p:animClr>
                                    <p:animClr clrSpc="rgb" dir="cw">
                                      <p:cBhvr>
                                        <p:cTn id="22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D9"/>
                                      </p:to>
                                    </p:animClr>
                                    <p:set>
                                      <p:cBhvr>
                                        <p:cTn id="23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D9"/>
                                      </p:to>
                                    </p:animClr>
                                    <p:animClr clrSpc="rgb" dir="cw">
                                      <p:cBhvr>
                                        <p:cTn id="33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D9"/>
                                      </p:to>
                                    </p:animClr>
                                    <p:set>
                                      <p:cBhvr>
                                        <p:cTn id="34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D9"/>
                                      </p:to>
                                    </p:animClr>
                                    <p:animClr clrSpc="rgb" dir="cw">
                                      <p:cBhvr>
                                        <p:cTn id="44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D9"/>
                                      </p:to>
                                    </p:animClr>
                                    <p:set>
                                      <p:cBhvr>
                                        <p:cTn id="45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5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" grpId="0" animBg="1"/>
      <p:bldP spid="55" grpId="0"/>
      <p:bldP spid="58" grpId="0" animBg="1"/>
      <p:bldP spid="59" grpId="0" animBg="1"/>
      <p:bldP spid="60" grpId="0" animBg="1"/>
      <p:bldP spid="61" grpId="0" animBg="1"/>
      <p:bldP spid="63" grpId="0" animBg="1"/>
      <p:bldP spid="64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56" grpId="0" animBg="1"/>
      <p:bldP spid="56" grpId="1" animBg="1"/>
      <p:bldP spid="56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Oval 79"/>
          <p:cNvSpPr/>
          <p:nvPr/>
        </p:nvSpPr>
        <p:spPr>
          <a:xfrm>
            <a:off x="1981200" y="2819400"/>
            <a:ext cx="5029200" cy="3776663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1506" name="Group 28"/>
          <p:cNvGrpSpPr>
            <a:grpSpLocks/>
          </p:cNvGrpSpPr>
          <p:nvPr/>
        </p:nvGrpSpPr>
        <p:grpSpPr bwMode="auto">
          <a:xfrm>
            <a:off x="4251325" y="3200400"/>
            <a:ext cx="457200" cy="381000"/>
            <a:chOff x="685800" y="609600"/>
            <a:chExt cx="609600" cy="457200"/>
          </a:xfrm>
        </p:grpSpPr>
        <p:sp>
          <p:nvSpPr>
            <p:cNvPr id="163" name="Rectangle 162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50" name="Freeform 2"/>
          <p:cNvSpPr/>
          <p:nvPr/>
        </p:nvSpPr>
        <p:spPr>
          <a:xfrm>
            <a:off x="3060700" y="3297238"/>
            <a:ext cx="1112838" cy="695325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1" name="Freeform 150"/>
          <p:cNvSpPr/>
          <p:nvPr/>
        </p:nvSpPr>
        <p:spPr>
          <a:xfrm>
            <a:off x="3657600" y="3438525"/>
            <a:ext cx="503238" cy="6858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2" name="Freeform 151"/>
          <p:cNvSpPr/>
          <p:nvPr/>
        </p:nvSpPr>
        <p:spPr>
          <a:xfrm flipH="1">
            <a:off x="4313238" y="3590925"/>
            <a:ext cx="46037" cy="5334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" name="Freeform 152"/>
          <p:cNvSpPr/>
          <p:nvPr/>
        </p:nvSpPr>
        <p:spPr>
          <a:xfrm flipH="1">
            <a:off x="4618038" y="3590925"/>
            <a:ext cx="411162" cy="5334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4" name="Freeform 153"/>
          <p:cNvSpPr/>
          <p:nvPr/>
        </p:nvSpPr>
        <p:spPr>
          <a:xfrm flipH="1">
            <a:off x="4846638" y="3438525"/>
            <a:ext cx="792162" cy="6858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5" name="Freeform 154"/>
          <p:cNvSpPr/>
          <p:nvPr/>
        </p:nvSpPr>
        <p:spPr>
          <a:xfrm flipH="1">
            <a:off x="4770438" y="3286125"/>
            <a:ext cx="1554162" cy="8382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1513" name="Group 49"/>
          <p:cNvGrpSpPr>
            <a:grpSpLocks/>
          </p:cNvGrpSpPr>
          <p:nvPr/>
        </p:nvGrpSpPr>
        <p:grpSpPr bwMode="auto">
          <a:xfrm>
            <a:off x="2743200" y="3971925"/>
            <a:ext cx="3673475" cy="641350"/>
            <a:chOff x="2743200" y="3962400"/>
            <a:chExt cx="3673947" cy="641612"/>
          </a:xfrm>
        </p:grpSpPr>
        <p:sp>
          <p:nvSpPr>
            <p:cNvPr id="157" name="Freeform 156"/>
            <p:cNvSpPr/>
            <p:nvPr/>
          </p:nvSpPr>
          <p:spPr>
            <a:xfrm rot="1496188">
              <a:off x="2743200" y="3962400"/>
              <a:ext cx="335006" cy="538383"/>
            </a:xfrm>
            <a:custGeom>
              <a:avLst/>
              <a:gdLst>
                <a:gd name="connsiteX0" fmla="*/ 0 w 334979"/>
                <a:gd name="connsiteY0" fmla="*/ 538682 h 538682"/>
                <a:gd name="connsiteX1" fmla="*/ 190123 w 334979"/>
                <a:gd name="connsiteY1" fmla="*/ 4527 h 538682"/>
                <a:gd name="connsiteX2" fmla="*/ 334979 w 334979"/>
                <a:gd name="connsiteY2" fmla="*/ 511521 h 538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4979" h="538682">
                  <a:moveTo>
                    <a:pt x="0" y="538682"/>
                  </a:moveTo>
                  <a:cubicBezTo>
                    <a:pt x="67146" y="273868"/>
                    <a:pt x="134293" y="9054"/>
                    <a:pt x="190123" y="4527"/>
                  </a:cubicBezTo>
                  <a:cubicBezTo>
                    <a:pt x="245953" y="0"/>
                    <a:pt x="295747" y="372701"/>
                    <a:pt x="334979" y="511521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8" name="Freeform 157"/>
            <p:cNvSpPr/>
            <p:nvPr/>
          </p:nvSpPr>
          <p:spPr>
            <a:xfrm>
              <a:off x="4168958" y="4145038"/>
              <a:ext cx="263559" cy="366862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59" name="Freeform 158"/>
            <p:cNvSpPr/>
            <p:nvPr/>
          </p:nvSpPr>
          <p:spPr>
            <a:xfrm rot="20779747">
              <a:off x="4916767" y="4103746"/>
              <a:ext cx="263559" cy="500266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0" name="Freeform 159"/>
            <p:cNvSpPr/>
            <p:nvPr/>
          </p:nvSpPr>
          <p:spPr>
            <a:xfrm rot="20331042">
              <a:off x="5609006" y="4092628"/>
              <a:ext cx="206402" cy="417684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1" name="Freeform 160"/>
            <p:cNvSpPr/>
            <p:nvPr/>
          </p:nvSpPr>
          <p:spPr>
            <a:xfrm rot="20331042">
              <a:off x="6267903" y="4087864"/>
              <a:ext cx="149244" cy="254104"/>
            </a:xfrm>
            <a:custGeom>
              <a:avLst/>
              <a:gdLst>
                <a:gd name="connsiteX0" fmla="*/ 0 w 144855"/>
                <a:gd name="connsiteY0" fmla="*/ 417969 h 417969"/>
                <a:gd name="connsiteX1" fmla="*/ 81481 w 144855"/>
                <a:gd name="connsiteY1" fmla="*/ 1509 h 417969"/>
                <a:gd name="connsiteX2" fmla="*/ 144855 w 144855"/>
                <a:gd name="connsiteY2" fmla="*/ 408915 h 4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855" h="417969">
                  <a:moveTo>
                    <a:pt x="0" y="417969"/>
                  </a:moveTo>
                  <a:cubicBezTo>
                    <a:pt x="28669" y="210493"/>
                    <a:pt x="57339" y="3018"/>
                    <a:pt x="81481" y="1509"/>
                  </a:cubicBezTo>
                  <a:cubicBezTo>
                    <a:pt x="105623" y="0"/>
                    <a:pt x="129766" y="341014"/>
                    <a:pt x="144855" y="408915"/>
                  </a:cubicBezTo>
                </a:path>
              </a:pathLst>
            </a:custGeom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62" name="Freeform 161"/>
            <p:cNvSpPr/>
            <p:nvPr/>
          </p:nvSpPr>
          <p:spPr>
            <a:xfrm rot="1160007">
              <a:off x="3471957" y="4106922"/>
              <a:ext cx="263559" cy="200107"/>
            </a:xfrm>
            <a:custGeom>
              <a:avLst/>
              <a:gdLst>
                <a:gd name="connsiteX0" fmla="*/ 0 w 126749"/>
                <a:gd name="connsiteY0" fmla="*/ 309327 h 318380"/>
                <a:gd name="connsiteX1" fmla="*/ 81482 w 126749"/>
                <a:gd name="connsiteY1" fmla="*/ 1509 h 318380"/>
                <a:gd name="connsiteX2" fmla="*/ 126749 w 126749"/>
                <a:gd name="connsiteY2" fmla="*/ 318380 h 31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6749" h="318380">
                  <a:moveTo>
                    <a:pt x="0" y="309327"/>
                  </a:moveTo>
                  <a:cubicBezTo>
                    <a:pt x="30178" y="154663"/>
                    <a:pt x="60357" y="0"/>
                    <a:pt x="81482" y="1509"/>
                  </a:cubicBezTo>
                  <a:cubicBezTo>
                    <a:pt x="102607" y="3018"/>
                    <a:pt x="111660" y="265568"/>
                    <a:pt x="126749" y="318380"/>
                  </a:cubicBezTo>
                </a:path>
              </a:pathLst>
            </a:cu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01" name="Freeform 100"/>
          <p:cNvSpPr/>
          <p:nvPr/>
        </p:nvSpPr>
        <p:spPr>
          <a:xfrm flipV="1">
            <a:off x="3124200" y="5562600"/>
            <a:ext cx="1036638" cy="466725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" name="Freeform 101"/>
          <p:cNvSpPr/>
          <p:nvPr/>
        </p:nvSpPr>
        <p:spPr>
          <a:xfrm flipV="1">
            <a:off x="3657600" y="5334000"/>
            <a:ext cx="427038" cy="6858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4" name="Freeform 103"/>
          <p:cNvSpPr/>
          <p:nvPr/>
        </p:nvSpPr>
        <p:spPr>
          <a:xfrm flipH="1" flipV="1">
            <a:off x="4724400" y="5562600"/>
            <a:ext cx="304800" cy="3048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" name="Freeform 102"/>
          <p:cNvSpPr/>
          <p:nvPr/>
        </p:nvSpPr>
        <p:spPr>
          <a:xfrm flipV="1">
            <a:off x="4267200" y="5638800"/>
            <a:ext cx="76200" cy="1524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5" name="Freeform 104"/>
          <p:cNvSpPr/>
          <p:nvPr/>
        </p:nvSpPr>
        <p:spPr>
          <a:xfrm flipH="1" flipV="1">
            <a:off x="4800600" y="5562600"/>
            <a:ext cx="762000" cy="4572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6" name="Freeform 105"/>
          <p:cNvSpPr/>
          <p:nvPr/>
        </p:nvSpPr>
        <p:spPr>
          <a:xfrm flipH="1" flipV="1">
            <a:off x="4800600" y="5486400"/>
            <a:ext cx="1447800" cy="609600"/>
          </a:xfrm>
          <a:custGeom>
            <a:avLst/>
            <a:gdLst>
              <a:gd name="connsiteX0" fmla="*/ 0 w 1113577"/>
              <a:gd name="connsiteY0" fmla="*/ 695609 h 695609"/>
              <a:gd name="connsiteX1" fmla="*/ 153909 w 1113577"/>
              <a:gd name="connsiteY1" fmla="*/ 478326 h 695609"/>
              <a:gd name="connsiteX2" fmla="*/ 416460 w 1113577"/>
              <a:gd name="connsiteY2" fmla="*/ 233882 h 695609"/>
              <a:gd name="connsiteX3" fmla="*/ 796705 w 1113577"/>
              <a:gd name="connsiteY3" fmla="*/ 61866 h 695609"/>
              <a:gd name="connsiteX4" fmla="*/ 1113577 w 1113577"/>
              <a:gd name="connsiteY4" fmla="*/ 7545 h 695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3577" h="695609">
                <a:moveTo>
                  <a:pt x="0" y="695609"/>
                </a:moveTo>
                <a:cubicBezTo>
                  <a:pt x="42249" y="625444"/>
                  <a:pt x="84499" y="555280"/>
                  <a:pt x="153909" y="478326"/>
                </a:cubicBezTo>
                <a:cubicBezTo>
                  <a:pt x="223319" y="401372"/>
                  <a:pt x="309327" y="303292"/>
                  <a:pt x="416460" y="233882"/>
                </a:cubicBezTo>
                <a:cubicBezTo>
                  <a:pt x="523593" y="164472"/>
                  <a:pt x="680519" y="99589"/>
                  <a:pt x="796705" y="61866"/>
                </a:cubicBezTo>
                <a:cubicBezTo>
                  <a:pt x="912891" y="24143"/>
                  <a:pt x="1069819" y="0"/>
                  <a:pt x="1113577" y="7545"/>
                </a:cubicBezTo>
              </a:path>
            </a:pathLst>
          </a:custGeom>
          <a:ln w="19050">
            <a:solidFill>
              <a:schemeClr val="bg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7" name="TextBox 116"/>
          <p:cNvSpPr txBox="1">
            <a:spLocks noChangeArrowheads="1"/>
          </p:cNvSpPr>
          <p:nvPr/>
        </p:nvSpPr>
        <p:spPr bwMode="auto">
          <a:xfrm>
            <a:off x="2133600" y="167640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polar fibers dissipate. </a:t>
            </a:r>
          </a:p>
        </p:txBody>
      </p:sp>
      <p:sp>
        <p:nvSpPr>
          <p:cNvPr id="130" name="Freeform 129"/>
          <p:cNvSpPr/>
          <p:nvPr/>
        </p:nvSpPr>
        <p:spPr>
          <a:xfrm rot="20103812" flipV="1">
            <a:off x="2819400" y="5029200"/>
            <a:ext cx="334963" cy="538163"/>
          </a:xfrm>
          <a:custGeom>
            <a:avLst/>
            <a:gdLst>
              <a:gd name="connsiteX0" fmla="*/ 0 w 334979"/>
              <a:gd name="connsiteY0" fmla="*/ 538682 h 538682"/>
              <a:gd name="connsiteX1" fmla="*/ 190123 w 334979"/>
              <a:gd name="connsiteY1" fmla="*/ 4527 h 538682"/>
              <a:gd name="connsiteX2" fmla="*/ 334979 w 334979"/>
              <a:gd name="connsiteY2" fmla="*/ 511521 h 53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979" h="538682">
                <a:moveTo>
                  <a:pt x="0" y="538682"/>
                </a:moveTo>
                <a:cubicBezTo>
                  <a:pt x="67146" y="273868"/>
                  <a:pt x="134293" y="9054"/>
                  <a:pt x="190123" y="4527"/>
                </a:cubicBezTo>
                <a:cubicBezTo>
                  <a:pt x="245953" y="0"/>
                  <a:pt x="295747" y="372701"/>
                  <a:pt x="334979" y="511521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1" name="Freeform 130"/>
          <p:cNvSpPr/>
          <p:nvPr/>
        </p:nvSpPr>
        <p:spPr>
          <a:xfrm rot="20439993" flipV="1">
            <a:off x="3467100" y="5164138"/>
            <a:ext cx="263525" cy="200025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2" name="Freeform 131"/>
          <p:cNvSpPr/>
          <p:nvPr/>
        </p:nvSpPr>
        <p:spPr>
          <a:xfrm flipV="1">
            <a:off x="4114800" y="5257800"/>
            <a:ext cx="263525" cy="366713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4" name="Freeform 133"/>
          <p:cNvSpPr/>
          <p:nvPr/>
        </p:nvSpPr>
        <p:spPr>
          <a:xfrm rot="1268958" flipV="1">
            <a:off x="5532438" y="5165725"/>
            <a:ext cx="204787" cy="419100"/>
          </a:xfrm>
          <a:custGeom>
            <a:avLst/>
            <a:gdLst>
              <a:gd name="connsiteX0" fmla="*/ 0 w 144855"/>
              <a:gd name="connsiteY0" fmla="*/ 417969 h 417969"/>
              <a:gd name="connsiteX1" fmla="*/ 81481 w 144855"/>
              <a:gd name="connsiteY1" fmla="*/ 1509 h 417969"/>
              <a:gd name="connsiteX2" fmla="*/ 144855 w 144855"/>
              <a:gd name="connsiteY2" fmla="*/ 408915 h 41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55" h="417969">
                <a:moveTo>
                  <a:pt x="0" y="417969"/>
                </a:moveTo>
                <a:cubicBezTo>
                  <a:pt x="28669" y="210493"/>
                  <a:pt x="57339" y="3018"/>
                  <a:pt x="81481" y="1509"/>
                </a:cubicBezTo>
                <a:cubicBezTo>
                  <a:pt x="105623" y="0"/>
                  <a:pt x="129766" y="341014"/>
                  <a:pt x="144855" y="40891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5" name="Freeform 134"/>
          <p:cNvSpPr/>
          <p:nvPr/>
        </p:nvSpPr>
        <p:spPr>
          <a:xfrm rot="1268958" flipV="1">
            <a:off x="6199188" y="5211763"/>
            <a:ext cx="150812" cy="254000"/>
          </a:xfrm>
          <a:custGeom>
            <a:avLst/>
            <a:gdLst>
              <a:gd name="connsiteX0" fmla="*/ 0 w 144855"/>
              <a:gd name="connsiteY0" fmla="*/ 417969 h 417969"/>
              <a:gd name="connsiteX1" fmla="*/ 81481 w 144855"/>
              <a:gd name="connsiteY1" fmla="*/ 1509 h 417969"/>
              <a:gd name="connsiteX2" fmla="*/ 144855 w 144855"/>
              <a:gd name="connsiteY2" fmla="*/ 408915 h 41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55" h="417969">
                <a:moveTo>
                  <a:pt x="0" y="417969"/>
                </a:moveTo>
                <a:cubicBezTo>
                  <a:pt x="28669" y="210493"/>
                  <a:pt x="57339" y="3018"/>
                  <a:pt x="81481" y="1509"/>
                </a:cubicBezTo>
                <a:cubicBezTo>
                  <a:pt x="105623" y="0"/>
                  <a:pt x="129766" y="341014"/>
                  <a:pt x="144855" y="40891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1526" name="Group 31"/>
          <p:cNvGrpSpPr>
            <a:grpSpLocks/>
          </p:cNvGrpSpPr>
          <p:nvPr/>
        </p:nvGrpSpPr>
        <p:grpSpPr bwMode="auto">
          <a:xfrm rot="10800000">
            <a:off x="4267200" y="5807075"/>
            <a:ext cx="457200" cy="381000"/>
            <a:chOff x="685800" y="609600"/>
            <a:chExt cx="609600" cy="457200"/>
          </a:xfrm>
        </p:grpSpPr>
        <p:sp>
          <p:nvSpPr>
            <p:cNvPr id="114" name="Rectangle 113"/>
            <p:cNvSpPr/>
            <p:nvPr/>
          </p:nvSpPr>
          <p:spPr>
            <a:xfrm>
              <a:off x="687916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51" name="Title 1"/>
          <p:cNvSpPr txBox="1">
            <a:spLocks/>
          </p:cNvSpPr>
          <p:nvPr/>
        </p:nvSpPr>
        <p:spPr>
          <a:xfrm>
            <a:off x="533400" y="381000"/>
            <a:ext cx="3429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Telophase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  <p:sp>
        <p:nvSpPr>
          <p:cNvPr id="165" name="Freeform 164"/>
          <p:cNvSpPr/>
          <p:nvPr/>
        </p:nvSpPr>
        <p:spPr>
          <a:xfrm rot="820253" flipV="1">
            <a:off x="4910138" y="5084763"/>
            <a:ext cx="263525" cy="500062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spd="med" advTm="5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01" grpId="0" animBg="1"/>
      <p:bldP spid="102" grpId="0" animBg="1"/>
      <p:bldP spid="104" grpId="0" animBg="1"/>
      <p:bldP spid="103" grpId="0" animBg="1"/>
      <p:bldP spid="105" grpId="0" animBg="1"/>
      <p:bldP spid="106" grpId="0" animBg="1"/>
      <p:bldP spid="1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60"/>
          <p:cNvGrpSpPr>
            <a:grpSpLocks/>
          </p:cNvGrpSpPr>
          <p:nvPr/>
        </p:nvGrpSpPr>
        <p:grpSpPr bwMode="auto">
          <a:xfrm>
            <a:off x="2286000" y="3048000"/>
            <a:ext cx="4419600" cy="1828800"/>
            <a:chOff x="2286000" y="3048000"/>
            <a:chExt cx="4419600" cy="1828800"/>
          </a:xfrm>
        </p:grpSpPr>
        <p:sp>
          <p:nvSpPr>
            <p:cNvPr id="62" name="Oval 61"/>
            <p:cNvSpPr/>
            <p:nvPr/>
          </p:nvSpPr>
          <p:spPr>
            <a:xfrm>
              <a:off x="2286000" y="3048000"/>
              <a:ext cx="4419600" cy="1828800"/>
            </a:xfrm>
            <a:prstGeom prst="ellipse">
              <a:avLst/>
            </a:prstGeom>
            <a:solidFill>
              <a:srgbClr val="FFFFD9"/>
            </a:solidFill>
            <a:ln w="53975" cmpd="sng">
              <a:solidFill>
                <a:srgbClr val="F6D71A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grpSp>
          <p:nvGrpSpPr>
            <p:cNvPr id="22563" name="Group 50"/>
            <p:cNvGrpSpPr>
              <a:grpSpLocks/>
            </p:cNvGrpSpPr>
            <p:nvPr/>
          </p:nvGrpSpPr>
          <p:grpSpPr bwMode="auto">
            <a:xfrm>
              <a:off x="2743200" y="3200400"/>
              <a:ext cx="3673947" cy="1412756"/>
              <a:chOff x="2743200" y="3191256"/>
              <a:chExt cx="3673947" cy="1412756"/>
            </a:xfrm>
          </p:grpSpPr>
          <p:grpSp>
            <p:nvGrpSpPr>
              <p:cNvPr id="22564" name="Group 28"/>
              <p:cNvGrpSpPr>
                <a:grpSpLocks/>
              </p:cNvGrpSpPr>
              <p:nvPr/>
            </p:nvGrpSpPr>
            <p:grpSpPr bwMode="auto">
              <a:xfrm>
                <a:off x="4251960" y="3191256"/>
                <a:ext cx="457200" cy="381000"/>
                <a:chOff x="685800" y="609600"/>
                <a:chExt cx="609600" cy="4572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684953" y="609600"/>
                  <a:ext cx="609600" cy="304800"/>
                </a:xfrm>
                <a:prstGeom prst="rect">
                  <a:avLst/>
                </a:prstGeom>
                <a:solidFill>
                  <a:srgbClr val="FE872E">
                    <a:alpha val="11765"/>
                  </a:srgbClr>
                </a:solidFill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837353" y="609600"/>
                  <a:ext cx="304800" cy="457200"/>
                </a:xfrm>
                <a:prstGeom prst="rect">
                  <a:avLst/>
                </a:prstGeom>
                <a:solidFill>
                  <a:srgbClr val="FE872E">
                    <a:alpha val="11765"/>
                  </a:srgbClr>
                </a:solidFill>
                <a:ln w="38100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  <p:sp>
            <p:nvSpPr>
              <p:cNvPr id="65" name="Freeform 2"/>
              <p:cNvSpPr/>
              <p:nvPr/>
            </p:nvSpPr>
            <p:spPr>
              <a:xfrm>
                <a:off x="3060700" y="3288094"/>
                <a:ext cx="1112838" cy="695325"/>
              </a:xfrm>
              <a:custGeom>
                <a:avLst/>
                <a:gdLst>
                  <a:gd name="connsiteX0" fmla="*/ 0 w 1113577"/>
                  <a:gd name="connsiteY0" fmla="*/ 695609 h 695609"/>
                  <a:gd name="connsiteX1" fmla="*/ 153909 w 1113577"/>
                  <a:gd name="connsiteY1" fmla="*/ 478326 h 695609"/>
                  <a:gd name="connsiteX2" fmla="*/ 416460 w 1113577"/>
                  <a:gd name="connsiteY2" fmla="*/ 233882 h 695609"/>
                  <a:gd name="connsiteX3" fmla="*/ 796705 w 1113577"/>
                  <a:gd name="connsiteY3" fmla="*/ 61866 h 695609"/>
                  <a:gd name="connsiteX4" fmla="*/ 1113577 w 1113577"/>
                  <a:gd name="connsiteY4" fmla="*/ 7545 h 69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3577" h="695609">
                    <a:moveTo>
                      <a:pt x="0" y="695609"/>
                    </a:moveTo>
                    <a:cubicBezTo>
                      <a:pt x="42249" y="625444"/>
                      <a:pt x="84499" y="555280"/>
                      <a:pt x="153909" y="478326"/>
                    </a:cubicBezTo>
                    <a:cubicBezTo>
                      <a:pt x="223319" y="401372"/>
                      <a:pt x="309327" y="303292"/>
                      <a:pt x="416460" y="233882"/>
                    </a:cubicBezTo>
                    <a:cubicBezTo>
                      <a:pt x="523593" y="164472"/>
                      <a:pt x="680519" y="99589"/>
                      <a:pt x="796705" y="61866"/>
                    </a:cubicBezTo>
                    <a:cubicBezTo>
                      <a:pt x="912891" y="24143"/>
                      <a:pt x="1069819" y="0"/>
                      <a:pt x="1113577" y="7545"/>
                    </a:cubicBezTo>
                  </a:path>
                </a:pathLst>
              </a:custGeom>
              <a:ln w="1905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3657600" y="3429381"/>
                <a:ext cx="503238" cy="685800"/>
              </a:xfrm>
              <a:custGeom>
                <a:avLst/>
                <a:gdLst>
                  <a:gd name="connsiteX0" fmla="*/ 0 w 1113577"/>
                  <a:gd name="connsiteY0" fmla="*/ 695609 h 695609"/>
                  <a:gd name="connsiteX1" fmla="*/ 153909 w 1113577"/>
                  <a:gd name="connsiteY1" fmla="*/ 478326 h 695609"/>
                  <a:gd name="connsiteX2" fmla="*/ 416460 w 1113577"/>
                  <a:gd name="connsiteY2" fmla="*/ 233882 h 695609"/>
                  <a:gd name="connsiteX3" fmla="*/ 796705 w 1113577"/>
                  <a:gd name="connsiteY3" fmla="*/ 61866 h 695609"/>
                  <a:gd name="connsiteX4" fmla="*/ 1113577 w 1113577"/>
                  <a:gd name="connsiteY4" fmla="*/ 7545 h 69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3577" h="695609">
                    <a:moveTo>
                      <a:pt x="0" y="695609"/>
                    </a:moveTo>
                    <a:cubicBezTo>
                      <a:pt x="42249" y="625444"/>
                      <a:pt x="84499" y="555280"/>
                      <a:pt x="153909" y="478326"/>
                    </a:cubicBezTo>
                    <a:cubicBezTo>
                      <a:pt x="223319" y="401372"/>
                      <a:pt x="309327" y="303292"/>
                      <a:pt x="416460" y="233882"/>
                    </a:cubicBezTo>
                    <a:cubicBezTo>
                      <a:pt x="523593" y="164472"/>
                      <a:pt x="680519" y="99589"/>
                      <a:pt x="796705" y="61866"/>
                    </a:cubicBezTo>
                    <a:cubicBezTo>
                      <a:pt x="912891" y="24143"/>
                      <a:pt x="1069819" y="0"/>
                      <a:pt x="1113577" y="7545"/>
                    </a:cubicBezTo>
                  </a:path>
                </a:pathLst>
              </a:custGeom>
              <a:ln w="1905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7" name="Freeform 66"/>
              <p:cNvSpPr/>
              <p:nvPr/>
            </p:nvSpPr>
            <p:spPr>
              <a:xfrm flipH="1">
                <a:off x="4313238" y="3581781"/>
                <a:ext cx="46037" cy="533400"/>
              </a:xfrm>
              <a:custGeom>
                <a:avLst/>
                <a:gdLst>
                  <a:gd name="connsiteX0" fmla="*/ 0 w 1113577"/>
                  <a:gd name="connsiteY0" fmla="*/ 695609 h 695609"/>
                  <a:gd name="connsiteX1" fmla="*/ 153909 w 1113577"/>
                  <a:gd name="connsiteY1" fmla="*/ 478326 h 695609"/>
                  <a:gd name="connsiteX2" fmla="*/ 416460 w 1113577"/>
                  <a:gd name="connsiteY2" fmla="*/ 233882 h 695609"/>
                  <a:gd name="connsiteX3" fmla="*/ 796705 w 1113577"/>
                  <a:gd name="connsiteY3" fmla="*/ 61866 h 695609"/>
                  <a:gd name="connsiteX4" fmla="*/ 1113577 w 1113577"/>
                  <a:gd name="connsiteY4" fmla="*/ 7545 h 69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3577" h="695609">
                    <a:moveTo>
                      <a:pt x="0" y="695609"/>
                    </a:moveTo>
                    <a:cubicBezTo>
                      <a:pt x="42249" y="625444"/>
                      <a:pt x="84499" y="555280"/>
                      <a:pt x="153909" y="478326"/>
                    </a:cubicBezTo>
                    <a:cubicBezTo>
                      <a:pt x="223319" y="401372"/>
                      <a:pt x="309327" y="303292"/>
                      <a:pt x="416460" y="233882"/>
                    </a:cubicBezTo>
                    <a:cubicBezTo>
                      <a:pt x="523593" y="164472"/>
                      <a:pt x="680519" y="99589"/>
                      <a:pt x="796705" y="61866"/>
                    </a:cubicBezTo>
                    <a:cubicBezTo>
                      <a:pt x="912891" y="24143"/>
                      <a:pt x="1069819" y="0"/>
                      <a:pt x="1113577" y="7545"/>
                    </a:cubicBezTo>
                  </a:path>
                </a:pathLst>
              </a:custGeom>
              <a:ln w="1905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8" name="Freeform 67"/>
              <p:cNvSpPr/>
              <p:nvPr/>
            </p:nvSpPr>
            <p:spPr>
              <a:xfrm flipH="1">
                <a:off x="4618038" y="3581781"/>
                <a:ext cx="411162" cy="533400"/>
              </a:xfrm>
              <a:custGeom>
                <a:avLst/>
                <a:gdLst>
                  <a:gd name="connsiteX0" fmla="*/ 0 w 1113577"/>
                  <a:gd name="connsiteY0" fmla="*/ 695609 h 695609"/>
                  <a:gd name="connsiteX1" fmla="*/ 153909 w 1113577"/>
                  <a:gd name="connsiteY1" fmla="*/ 478326 h 695609"/>
                  <a:gd name="connsiteX2" fmla="*/ 416460 w 1113577"/>
                  <a:gd name="connsiteY2" fmla="*/ 233882 h 695609"/>
                  <a:gd name="connsiteX3" fmla="*/ 796705 w 1113577"/>
                  <a:gd name="connsiteY3" fmla="*/ 61866 h 695609"/>
                  <a:gd name="connsiteX4" fmla="*/ 1113577 w 1113577"/>
                  <a:gd name="connsiteY4" fmla="*/ 7545 h 69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3577" h="695609">
                    <a:moveTo>
                      <a:pt x="0" y="695609"/>
                    </a:moveTo>
                    <a:cubicBezTo>
                      <a:pt x="42249" y="625444"/>
                      <a:pt x="84499" y="555280"/>
                      <a:pt x="153909" y="478326"/>
                    </a:cubicBezTo>
                    <a:cubicBezTo>
                      <a:pt x="223319" y="401372"/>
                      <a:pt x="309327" y="303292"/>
                      <a:pt x="416460" y="233882"/>
                    </a:cubicBezTo>
                    <a:cubicBezTo>
                      <a:pt x="523593" y="164472"/>
                      <a:pt x="680519" y="99589"/>
                      <a:pt x="796705" y="61866"/>
                    </a:cubicBezTo>
                    <a:cubicBezTo>
                      <a:pt x="912891" y="24143"/>
                      <a:pt x="1069819" y="0"/>
                      <a:pt x="1113577" y="7545"/>
                    </a:cubicBezTo>
                  </a:path>
                </a:pathLst>
              </a:custGeom>
              <a:ln w="1905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69" name="Freeform 68"/>
              <p:cNvSpPr/>
              <p:nvPr/>
            </p:nvSpPr>
            <p:spPr>
              <a:xfrm flipH="1">
                <a:off x="4846638" y="3429381"/>
                <a:ext cx="792162" cy="685800"/>
              </a:xfrm>
              <a:custGeom>
                <a:avLst/>
                <a:gdLst>
                  <a:gd name="connsiteX0" fmla="*/ 0 w 1113577"/>
                  <a:gd name="connsiteY0" fmla="*/ 695609 h 695609"/>
                  <a:gd name="connsiteX1" fmla="*/ 153909 w 1113577"/>
                  <a:gd name="connsiteY1" fmla="*/ 478326 h 695609"/>
                  <a:gd name="connsiteX2" fmla="*/ 416460 w 1113577"/>
                  <a:gd name="connsiteY2" fmla="*/ 233882 h 695609"/>
                  <a:gd name="connsiteX3" fmla="*/ 796705 w 1113577"/>
                  <a:gd name="connsiteY3" fmla="*/ 61866 h 695609"/>
                  <a:gd name="connsiteX4" fmla="*/ 1113577 w 1113577"/>
                  <a:gd name="connsiteY4" fmla="*/ 7545 h 69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3577" h="695609">
                    <a:moveTo>
                      <a:pt x="0" y="695609"/>
                    </a:moveTo>
                    <a:cubicBezTo>
                      <a:pt x="42249" y="625444"/>
                      <a:pt x="84499" y="555280"/>
                      <a:pt x="153909" y="478326"/>
                    </a:cubicBezTo>
                    <a:cubicBezTo>
                      <a:pt x="223319" y="401372"/>
                      <a:pt x="309327" y="303292"/>
                      <a:pt x="416460" y="233882"/>
                    </a:cubicBezTo>
                    <a:cubicBezTo>
                      <a:pt x="523593" y="164472"/>
                      <a:pt x="680519" y="99589"/>
                      <a:pt x="796705" y="61866"/>
                    </a:cubicBezTo>
                    <a:cubicBezTo>
                      <a:pt x="912891" y="24143"/>
                      <a:pt x="1069819" y="0"/>
                      <a:pt x="1113577" y="7545"/>
                    </a:cubicBezTo>
                  </a:path>
                </a:pathLst>
              </a:custGeom>
              <a:ln w="1905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sp>
            <p:nvSpPr>
              <p:cNvPr id="70" name="Freeform 69"/>
              <p:cNvSpPr/>
              <p:nvPr/>
            </p:nvSpPr>
            <p:spPr>
              <a:xfrm flipH="1">
                <a:off x="4770438" y="3276981"/>
                <a:ext cx="1554162" cy="838200"/>
              </a:xfrm>
              <a:custGeom>
                <a:avLst/>
                <a:gdLst>
                  <a:gd name="connsiteX0" fmla="*/ 0 w 1113577"/>
                  <a:gd name="connsiteY0" fmla="*/ 695609 h 695609"/>
                  <a:gd name="connsiteX1" fmla="*/ 153909 w 1113577"/>
                  <a:gd name="connsiteY1" fmla="*/ 478326 h 695609"/>
                  <a:gd name="connsiteX2" fmla="*/ 416460 w 1113577"/>
                  <a:gd name="connsiteY2" fmla="*/ 233882 h 695609"/>
                  <a:gd name="connsiteX3" fmla="*/ 796705 w 1113577"/>
                  <a:gd name="connsiteY3" fmla="*/ 61866 h 695609"/>
                  <a:gd name="connsiteX4" fmla="*/ 1113577 w 1113577"/>
                  <a:gd name="connsiteY4" fmla="*/ 7545 h 695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3577" h="695609">
                    <a:moveTo>
                      <a:pt x="0" y="695609"/>
                    </a:moveTo>
                    <a:cubicBezTo>
                      <a:pt x="42249" y="625444"/>
                      <a:pt x="84499" y="555280"/>
                      <a:pt x="153909" y="478326"/>
                    </a:cubicBezTo>
                    <a:cubicBezTo>
                      <a:pt x="223319" y="401372"/>
                      <a:pt x="309327" y="303292"/>
                      <a:pt x="416460" y="233882"/>
                    </a:cubicBezTo>
                    <a:cubicBezTo>
                      <a:pt x="523593" y="164472"/>
                      <a:pt x="680519" y="99589"/>
                      <a:pt x="796705" y="61866"/>
                    </a:cubicBezTo>
                    <a:cubicBezTo>
                      <a:pt x="912891" y="24143"/>
                      <a:pt x="1069819" y="0"/>
                      <a:pt x="1113577" y="7545"/>
                    </a:cubicBezTo>
                  </a:path>
                </a:pathLst>
              </a:custGeom>
              <a:ln w="19050">
                <a:solidFill>
                  <a:schemeClr val="bg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grpSp>
            <p:nvGrpSpPr>
              <p:cNvPr id="22571" name="Group 49"/>
              <p:cNvGrpSpPr>
                <a:grpSpLocks/>
              </p:cNvGrpSpPr>
              <p:nvPr/>
            </p:nvGrpSpPr>
            <p:grpSpPr bwMode="auto">
              <a:xfrm>
                <a:off x="2743200" y="3962400"/>
                <a:ext cx="3673947" cy="641612"/>
                <a:chOff x="2743200" y="3962400"/>
                <a:chExt cx="3673947" cy="641612"/>
              </a:xfrm>
            </p:grpSpPr>
            <p:sp>
              <p:nvSpPr>
                <p:cNvPr id="72" name="Freeform 71"/>
                <p:cNvSpPr/>
                <p:nvPr/>
              </p:nvSpPr>
              <p:spPr>
                <a:xfrm rot="1496188">
                  <a:off x="2743200" y="3962781"/>
                  <a:ext cx="334963" cy="538163"/>
                </a:xfrm>
                <a:custGeom>
                  <a:avLst/>
                  <a:gdLst>
                    <a:gd name="connsiteX0" fmla="*/ 0 w 334979"/>
                    <a:gd name="connsiteY0" fmla="*/ 538682 h 538682"/>
                    <a:gd name="connsiteX1" fmla="*/ 190123 w 334979"/>
                    <a:gd name="connsiteY1" fmla="*/ 4527 h 538682"/>
                    <a:gd name="connsiteX2" fmla="*/ 334979 w 334979"/>
                    <a:gd name="connsiteY2" fmla="*/ 511521 h 538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979" h="538682">
                      <a:moveTo>
                        <a:pt x="0" y="538682"/>
                      </a:moveTo>
                      <a:cubicBezTo>
                        <a:pt x="67146" y="273868"/>
                        <a:pt x="134293" y="9054"/>
                        <a:pt x="190123" y="4527"/>
                      </a:cubicBezTo>
                      <a:cubicBezTo>
                        <a:pt x="245953" y="0"/>
                        <a:pt x="295747" y="372701"/>
                        <a:pt x="334979" y="511521"/>
                      </a:cubicBezTo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73" name="Freeform 72"/>
                <p:cNvSpPr/>
                <p:nvPr/>
              </p:nvSpPr>
              <p:spPr>
                <a:xfrm>
                  <a:off x="4168775" y="4145344"/>
                  <a:ext cx="263525" cy="366712"/>
                </a:xfrm>
                <a:custGeom>
                  <a:avLst/>
                  <a:gdLst>
                    <a:gd name="connsiteX0" fmla="*/ 0 w 126749"/>
                    <a:gd name="connsiteY0" fmla="*/ 309327 h 318380"/>
                    <a:gd name="connsiteX1" fmla="*/ 81482 w 126749"/>
                    <a:gd name="connsiteY1" fmla="*/ 1509 h 318380"/>
                    <a:gd name="connsiteX2" fmla="*/ 126749 w 126749"/>
                    <a:gd name="connsiteY2" fmla="*/ 318380 h 31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6749" h="318380">
                      <a:moveTo>
                        <a:pt x="0" y="309327"/>
                      </a:moveTo>
                      <a:cubicBezTo>
                        <a:pt x="30178" y="154663"/>
                        <a:pt x="60357" y="0"/>
                        <a:pt x="81482" y="1509"/>
                      </a:cubicBezTo>
                      <a:cubicBezTo>
                        <a:pt x="102607" y="3018"/>
                        <a:pt x="111660" y="265568"/>
                        <a:pt x="126749" y="318380"/>
                      </a:cubicBezTo>
                    </a:path>
                  </a:pathLst>
                </a:cu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 rot="20779747">
                  <a:off x="4916488" y="4104069"/>
                  <a:ext cx="263525" cy="500062"/>
                </a:xfrm>
                <a:custGeom>
                  <a:avLst/>
                  <a:gdLst>
                    <a:gd name="connsiteX0" fmla="*/ 0 w 126749"/>
                    <a:gd name="connsiteY0" fmla="*/ 309327 h 318380"/>
                    <a:gd name="connsiteX1" fmla="*/ 81482 w 126749"/>
                    <a:gd name="connsiteY1" fmla="*/ 1509 h 318380"/>
                    <a:gd name="connsiteX2" fmla="*/ 126749 w 126749"/>
                    <a:gd name="connsiteY2" fmla="*/ 318380 h 31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6749" h="318380">
                      <a:moveTo>
                        <a:pt x="0" y="309327"/>
                      </a:moveTo>
                      <a:cubicBezTo>
                        <a:pt x="30178" y="154663"/>
                        <a:pt x="60357" y="0"/>
                        <a:pt x="81482" y="1509"/>
                      </a:cubicBezTo>
                      <a:cubicBezTo>
                        <a:pt x="102607" y="3018"/>
                        <a:pt x="111660" y="265568"/>
                        <a:pt x="126749" y="318380"/>
                      </a:cubicBezTo>
                    </a:path>
                  </a:pathLst>
                </a:cu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 rot="20331042">
                  <a:off x="5608638" y="4092956"/>
                  <a:ext cx="206375" cy="417513"/>
                </a:xfrm>
                <a:custGeom>
                  <a:avLst/>
                  <a:gdLst>
                    <a:gd name="connsiteX0" fmla="*/ 0 w 144855"/>
                    <a:gd name="connsiteY0" fmla="*/ 417969 h 417969"/>
                    <a:gd name="connsiteX1" fmla="*/ 81481 w 144855"/>
                    <a:gd name="connsiteY1" fmla="*/ 1509 h 417969"/>
                    <a:gd name="connsiteX2" fmla="*/ 144855 w 144855"/>
                    <a:gd name="connsiteY2" fmla="*/ 408915 h 417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55" h="417969">
                      <a:moveTo>
                        <a:pt x="0" y="417969"/>
                      </a:moveTo>
                      <a:cubicBezTo>
                        <a:pt x="28669" y="210493"/>
                        <a:pt x="57339" y="3018"/>
                        <a:pt x="81481" y="1509"/>
                      </a:cubicBezTo>
                      <a:cubicBezTo>
                        <a:pt x="105623" y="0"/>
                        <a:pt x="129766" y="341014"/>
                        <a:pt x="144855" y="408915"/>
                      </a:cubicBezTo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 rot="20331042">
                  <a:off x="6267450" y="4088194"/>
                  <a:ext cx="149225" cy="254000"/>
                </a:xfrm>
                <a:custGeom>
                  <a:avLst/>
                  <a:gdLst>
                    <a:gd name="connsiteX0" fmla="*/ 0 w 144855"/>
                    <a:gd name="connsiteY0" fmla="*/ 417969 h 417969"/>
                    <a:gd name="connsiteX1" fmla="*/ 81481 w 144855"/>
                    <a:gd name="connsiteY1" fmla="*/ 1509 h 417969"/>
                    <a:gd name="connsiteX2" fmla="*/ 144855 w 144855"/>
                    <a:gd name="connsiteY2" fmla="*/ 408915 h 417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55" h="417969">
                      <a:moveTo>
                        <a:pt x="0" y="417969"/>
                      </a:moveTo>
                      <a:cubicBezTo>
                        <a:pt x="28669" y="210493"/>
                        <a:pt x="57339" y="3018"/>
                        <a:pt x="81481" y="1509"/>
                      </a:cubicBezTo>
                      <a:cubicBezTo>
                        <a:pt x="105623" y="0"/>
                        <a:pt x="129766" y="341014"/>
                        <a:pt x="144855" y="408915"/>
                      </a:cubicBezTo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  <p:sp>
              <p:nvSpPr>
                <p:cNvPr id="77" name="Freeform 76"/>
                <p:cNvSpPr/>
                <p:nvPr/>
              </p:nvSpPr>
              <p:spPr>
                <a:xfrm rot="1160007">
                  <a:off x="3471863" y="4107244"/>
                  <a:ext cx="263525" cy="200025"/>
                </a:xfrm>
                <a:custGeom>
                  <a:avLst/>
                  <a:gdLst>
                    <a:gd name="connsiteX0" fmla="*/ 0 w 126749"/>
                    <a:gd name="connsiteY0" fmla="*/ 309327 h 318380"/>
                    <a:gd name="connsiteX1" fmla="*/ 81482 w 126749"/>
                    <a:gd name="connsiteY1" fmla="*/ 1509 h 318380"/>
                    <a:gd name="connsiteX2" fmla="*/ 126749 w 126749"/>
                    <a:gd name="connsiteY2" fmla="*/ 318380 h 318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6749" h="318380">
                      <a:moveTo>
                        <a:pt x="0" y="309327"/>
                      </a:moveTo>
                      <a:cubicBezTo>
                        <a:pt x="30178" y="154663"/>
                        <a:pt x="60357" y="0"/>
                        <a:pt x="81482" y="1509"/>
                      </a:cubicBezTo>
                      <a:cubicBezTo>
                        <a:pt x="102607" y="3018"/>
                        <a:pt x="111660" y="265568"/>
                        <a:pt x="126749" y="318380"/>
                      </a:cubicBezTo>
                    </a:path>
                  </a:pathLst>
                </a:custGeom>
                <a:ln w="762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/>
                </a:p>
              </p:txBody>
            </p:sp>
          </p:grpSp>
        </p:grpSp>
      </p:grpSp>
      <p:sp>
        <p:nvSpPr>
          <p:cNvPr id="41" name="Oval 40"/>
          <p:cNvSpPr/>
          <p:nvPr/>
        </p:nvSpPr>
        <p:spPr>
          <a:xfrm>
            <a:off x="1981200" y="2819400"/>
            <a:ext cx="5029200" cy="3776663"/>
          </a:xfrm>
          <a:prstGeom prst="ellipse">
            <a:avLst/>
          </a:prstGeom>
          <a:solidFill>
            <a:srgbClr val="FFFFD9"/>
          </a:solidFill>
          <a:ln w="53975" cmpd="sng">
            <a:solidFill>
              <a:srgbClr val="F6D71A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876800" y="4953000"/>
            <a:ext cx="13716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09600" y="1524000"/>
            <a:ext cx="807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The chromatids gather as the nuclear membrane and the nucleolus re-appear</a:t>
            </a:r>
          </a:p>
        </p:txBody>
      </p:sp>
      <p:sp>
        <p:nvSpPr>
          <p:cNvPr id="14" name="Freeform 13"/>
          <p:cNvSpPr/>
          <p:nvPr/>
        </p:nvSpPr>
        <p:spPr>
          <a:xfrm rot="20103812" flipV="1">
            <a:off x="2819400" y="5029200"/>
            <a:ext cx="334963" cy="538163"/>
          </a:xfrm>
          <a:custGeom>
            <a:avLst/>
            <a:gdLst>
              <a:gd name="connsiteX0" fmla="*/ 0 w 334979"/>
              <a:gd name="connsiteY0" fmla="*/ 538682 h 538682"/>
              <a:gd name="connsiteX1" fmla="*/ 190123 w 334979"/>
              <a:gd name="connsiteY1" fmla="*/ 4527 h 538682"/>
              <a:gd name="connsiteX2" fmla="*/ 334979 w 334979"/>
              <a:gd name="connsiteY2" fmla="*/ 511521 h 53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979" h="538682">
                <a:moveTo>
                  <a:pt x="0" y="538682"/>
                </a:moveTo>
                <a:cubicBezTo>
                  <a:pt x="67146" y="273868"/>
                  <a:pt x="134293" y="9054"/>
                  <a:pt x="190123" y="4527"/>
                </a:cubicBezTo>
                <a:cubicBezTo>
                  <a:pt x="245953" y="0"/>
                  <a:pt x="295747" y="372701"/>
                  <a:pt x="334979" y="511521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 rot="20439993" flipV="1">
            <a:off x="3467100" y="5164138"/>
            <a:ext cx="263525" cy="200025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 flipV="1">
            <a:off x="4114800" y="5257800"/>
            <a:ext cx="263525" cy="366713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2536" name="Group 31"/>
          <p:cNvGrpSpPr>
            <a:grpSpLocks/>
          </p:cNvGrpSpPr>
          <p:nvPr/>
        </p:nvGrpSpPr>
        <p:grpSpPr bwMode="auto">
          <a:xfrm rot="10800000">
            <a:off x="4267200" y="5807075"/>
            <a:ext cx="457200" cy="381000"/>
            <a:chOff x="685800" y="609600"/>
            <a:chExt cx="609600" cy="457200"/>
          </a:xfrm>
        </p:grpSpPr>
        <p:sp>
          <p:nvSpPr>
            <p:cNvPr id="21" name="Rectangle 20"/>
            <p:cNvSpPr/>
            <p:nvPr/>
          </p:nvSpPr>
          <p:spPr>
            <a:xfrm>
              <a:off x="687916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7" name="Freeform 16"/>
          <p:cNvSpPr/>
          <p:nvPr/>
        </p:nvSpPr>
        <p:spPr>
          <a:xfrm rot="820253" flipV="1">
            <a:off x="4910138" y="5084763"/>
            <a:ext cx="263525" cy="500062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Freeform 17"/>
          <p:cNvSpPr/>
          <p:nvPr/>
        </p:nvSpPr>
        <p:spPr>
          <a:xfrm rot="1268958" flipV="1">
            <a:off x="5532438" y="5159375"/>
            <a:ext cx="206375" cy="417513"/>
          </a:xfrm>
          <a:custGeom>
            <a:avLst/>
            <a:gdLst>
              <a:gd name="connsiteX0" fmla="*/ 0 w 144855"/>
              <a:gd name="connsiteY0" fmla="*/ 417969 h 417969"/>
              <a:gd name="connsiteX1" fmla="*/ 81481 w 144855"/>
              <a:gd name="connsiteY1" fmla="*/ 1509 h 417969"/>
              <a:gd name="connsiteX2" fmla="*/ 144855 w 144855"/>
              <a:gd name="connsiteY2" fmla="*/ 408915 h 41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55" h="417969">
                <a:moveTo>
                  <a:pt x="0" y="417969"/>
                </a:moveTo>
                <a:cubicBezTo>
                  <a:pt x="28669" y="210493"/>
                  <a:pt x="57339" y="3018"/>
                  <a:pt x="81481" y="1509"/>
                </a:cubicBezTo>
                <a:cubicBezTo>
                  <a:pt x="105623" y="0"/>
                  <a:pt x="129766" y="341014"/>
                  <a:pt x="144855" y="40891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 rot="1268958" flipV="1">
            <a:off x="6191250" y="5230813"/>
            <a:ext cx="149225" cy="254000"/>
          </a:xfrm>
          <a:custGeom>
            <a:avLst/>
            <a:gdLst>
              <a:gd name="connsiteX0" fmla="*/ 0 w 144855"/>
              <a:gd name="connsiteY0" fmla="*/ 417969 h 417969"/>
              <a:gd name="connsiteX1" fmla="*/ 81481 w 144855"/>
              <a:gd name="connsiteY1" fmla="*/ 1509 h 417969"/>
              <a:gd name="connsiteX2" fmla="*/ 144855 w 144855"/>
              <a:gd name="connsiteY2" fmla="*/ 408915 h 41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55" h="417969">
                <a:moveTo>
                  <a:pt x="0" y="417969"/>
                </a:moveTo>
                <a:cubicBezTo>
                  <a:pt x="28669" y="210493"/>
                  <a:pt x="57339" y="3018"/>
                  <a:pt x="81481" y="1509"/>
                </a:cubicBezTo>
                <a:cubicBezTo>
                  <a:pt x="105623" y="0"/>
                  <a:pt x="129766" y="341014"/>
                  <a:pt x="144855" y="40891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533400" y="381000"/>
            <a:ext cx="43434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latin typeface="Mistral" pitchFamily="66" charset="0"/>
                <a:ea typeface="+mj-ea"/>
                <a:cs typeface="+mj-cs"/>
              </a:rPr>
              <a:t>Telophase</a:t>
            </a:r>
            <a:endParaRPr lang="en-US" sz="54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  <a:latin typeface="Mistral" pitchFamily="66" charset="0"/>
              <a:ea typeface="+mj-ea"/>
              <a:cs typeface="+mj-cs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2667000" y="3352800"/>
            <a:ext cx="13716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60325" cmpd="thinThick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2" name="Freeform 31"/>
          <p:cNvSpPr/>
          <p:nvPr/>
        </p:nvSpPr>
        <p:spPr>
          <a:xfrm>
            <a:off x="4168775" y="4154488"/>
            <a:ext cx="263525" cy="366712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 rot="20779747">
            <a:off x="4916488" y="4111625"/>
            <a:ext cx="263525" cy="501650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5" name="Freeform 34"/>
          <p:cNvSpPr/>
          <p:nvPr/>
        </p:nvSpPr>
        <p:spPr>
          <a:xfrm rot="20331042">
            <a:off x="5608638" y="4102100"/>
            <a:ext cx="206375" cy="417513"/>
          </a:xfrm>
          <a:custGeom>
            <a:avLst/>
            <a:gdLst>
              <a:gd name="connsiteX0" fmla="*/ 0 w 144855"/>
              <a:gd name="connsiteY0" fmla="*/ 417969 h 417969"/>
              <a:gd name="connsiteX1" fmla="*/ 81481 w 144855"/>
              <a:gd name="connsiteY1" fmla="*/ 1509 h 417969"/>
              <a:gd name="connsiteX2" fmla="*/ 144855 w 144855"/>
              <a:gd name="connsiteY2" fmla="*/ 408915 h 41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55" h="417969">
                <a:moveTo>
                  <a:pt x="0" y="417969"/>
                </a:moveTo>
                <a:cubicBezTo>
                  <a:pt x="28669" y="210493"/>
                  <a:pt x="57339" y="3018"/>
                  <a:pt x="81481" y="1509"/>
                </a:cubicBezTo>
                <a:cubicBezTo>
                  <a:pt x="105623" y="0"/>
                  <a:pt x="129766" y="341014"/>
                  <a:pt x="144855" y="40891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Freeform 35"/>
          <p:cNvSpPr/>
          <p:nvPr/>
        </p:nvSpPr>
        <p:spPr>
          <a:xfrm rot="20331042">
            <a:off x="6267450" y="4097338"/>
            <a:ext cx="149225" cy="254000"/>
          </a:xfrm>
          <a:custGeom>
            <a:avLst/>
            <a:gdLst>
              <a:gd name="connsiteX0" fmla="*/ 0 w 144855"/>
              <a:gd name="connsiteY0" fmla="*/ 417969 h 417969"/>
              <a:gd name="connsiteX1" fmla="*/ 81481 w 144855"/>
              <a:gd name="connsiteY1" fmla="*/ 1509 h 417969"/>
              <a:gd name="connsiteX2" fmla="*/ 144855 w 144855"/>
              <a:gd name="connsiteY2" fmla="*/ 408915 h 41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55" h="417969">
                <a:moveTo>
                  <a:pt x="0" y="417969"/>
                </a:moveTo>
                <a:cubicBezTo>
                  <a:pt x="28669" y="210493"/>
                  <a:pt x="57339" y="3018"/>
                  <a:pt x="81481" y="1509"/>
                </a:cubicBezTo>
                <a:cubicBezTo>
                  <a:pt x="105623" y="0"/>
                  <a:pt x="129766" y="341014"/>
                  <a:pt x="144855" y="408915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Freeform 36"/>
          <p:cNvSpPr/>
          <p:nvPr/>
        </p:nvSpPr>
        <p:spPr>
          <a:xfrm rot="1496188">
            <a:off x="2743200" y="3971925"/>
            <a:ext cx="334963" cy="538163"/>
          </a:xfrm>
          <a:custGeom>
            <a:avLst/>
            <a:gdLst>
              <a:gd name="connsiteX0" fmla="*/ 0 w 334979"/>
              <a:gd name="connsiteY0" fmla="*/ 538682 h 538682"/>
              <a:gd name="connsiteX1" fmla="*/ 190123 w 334979"/>
              <a:gd name="connsiteY1" fmla="*/ 4527 h 538682"/>
              <a:gd name="connsiteX2" fmla="*/ 334979 w 334979"/>
              <a:gd name="connsiteY2" fmla="*/ 511521 h 53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979" h="538682">
                <a:moveTo>
                  <a:pt x="0" y="538682"/>
                </a:moveTo>
                <a:cubicBezTo>
                  <a:pt x="67146" y="273868"/>
                  <a:pt x="134293" y="9054"/>
                  <a:pt x="190123" y="4527"/>
                </a:cubicBezTo>
                <a:cubicBezTo>
                  <a:pt x="245953" y="0"/>
                  <a:pt x="295747" y="372701"/>
                  <a:pt x="334979" y="511521"/>
                </a:cubicBezTo>
              </a:path>
            </a:pathLst>
          </a:cu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8" name="Freeform 37"/>
          <p:cNvSpPr/>
          <p:nvPr/>
        </p:nvSpPr>
        <p:spPr>
          <a:xfrm rot="1160007">
            <a:off x="3471863" y="4116388"/>
            <a:ext cx="263525" cy="200025"/>
          </a:xfrm>
          <a:custGeom>
            <a:avLst/>
            <a:gdLst>
              <a:gd name="connsiteX0" fmla="*/ 0 w 126749"/>
              <a:gd name="connsiteY0" fmla="*/ 309327 h 318380"/>
              <a:gd name="connsiteX1" fmla="*/ 81482 w 126749"/>
              <a:gd name="connsiteY1" fmla="*/ 1509 h 318380"/>
              <a:gd name="connsiteX2" fmla="*/ 126749 w 126749"/>
              <a:gd name="connsiteY2" fmla="*/ 318380 h 318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6749" h="318380">
                <a:moveTo>
                  <a:pt x="0" y="309327"/>
                </a:moveTo>
                <a:cubicBezTo>
                  <a:pt x="30178" y="154663"/>
                  <a:pt x="60357" y="0"/>
                  <a:pt x="81482" y="1509"/>
                </a:cubicBezTo>
                <a:cubicBezTo>
                  <a:pt x="102607" y="3018"/>
                  <a:pt x="111660" y="265568"/>
                  <a:pt x="126749" y="31838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2548" name="Group 28"/>
          <p:cNvGrpSpPr>
            <a:grpSpLocks/>
          </p:cNvGrpSpPr>
          <p:nvPr/>
        </p:nvGrpSpPr>
        <p:grpSpPr bwMode="auto">
          <a:xfrm>
            <a:off x="4251325" y="3200400"/>
            <a:ext cx="457200" cy="381000"/>
            <a:chOff x="685800" y="609600"/>
            <a:chExt cx="609600" cy="457200"/>
          </a:xfrm>
        </p:grpSpPr>
        <p:sp>
          <p:nvSpPr>
            <p:cNvPr id="10" name="Rectangle 9"/>
            <p:cNvSpPr/>
            <p:nvPr/>
          </p:nvSpPr>
          <p:spPr>
            <a:xfrm>
              <a:off x="685800" y="609600"/>
              <a:ext cx="609600" cy="3048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38200" y="609600"/>
              <a:ext cx="304800" cy="457200"/>
            </a:xfrm>
            <a:prstGeom prst="rect">
              <a:avLst/>
            </a:prstGeom>
            <a:solidFill>
              <a:srgbClr val="FE872E">
                <a:alpha val="11765"/>
              </a:srgb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80" name="Oval 79"/>
          <p:cNvSpPr/>
          <p:nvPr/>
        </p:nvSpPr>
        <p:spPr>
          <a:xfrm>
            <a:off x="2667000" y="3352800"/>
            <a:ext cx="1371600" cy="1295400"/>
          </a:xfrm>
          <a:prstGeom prst="ellipse">
            <a:avLst/>
          </a:prstGeom>
          <a:solidFill>
            <a:srgbClr val="87378F"/>
          </a:solidFill>
          <a:ln>
            <a:solidFill>
              <a:srgbClr val="87378F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1" name="Oval 80"/>
          <p:cNvSpPr/>
          <p:nvPr/>
        </p:nvSpPr>
        <p:spPr>
          <a:xfrm>
            <a:off x="4876800" y="4953000"/>
            <a:ext cx="1371600" cy="1295400"/>
          </a:xfrm>
          <a:prstGeom prst="ellipse">
            <a:avLst/>
          </a:prstGeom>
          <a:solidFill>
            <a:srgbClr val="87378F"/>
          </a:solidFill>
          <a:ln>
            <a:solidFill>
              <a:srgbClr val="87378F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1676400" y="1905000"/>
            <a:ext cx="4876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Now, the chromatids uncoil into chromatin again.</a:t>
            </a:r>
          </a:p>
        </p:txBody>
      </p:sp>
      <p:sp>
        <p:nvSpPr>
          <p:cNvPr id="27" name="Oval 26"/>
          <p:cNvSpPr/>
          <p:nvPr/>
        </p:nvSpPr>
        <p:spPr>
          <a:xfrm>
            <a:off x="5638800" y="56388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2895600" y="3657600"/>
            <a:ext cx="304800" cy="3048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35022E-6 L 0.25677 0.0719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3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8.79019E-8 L 0.19809 0.087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4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47444E-6 L 0.13559 0.0622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3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97085E-6 L 0.02361 0.0333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1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15822E-6 L -0.04358 0.0187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9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56234E-6 L 0.04844 -0.0404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2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5 -0.06662 " pathEditMode="relative" ptsTypes="AA">
                                      <p:cBhvr>
                                        <p:cTn id="3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73282E-6 L -0.17708 -0.1027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5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67939E-6 L -0.25798 -0.0062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" y="-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53921E-7 L -0.31025 -0.0270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-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2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2" grpId="1" animBg="1"/>
      <p:bldP spid="32" grpId="2" animBg="1"/>
      <p:bldP spid="34" grpId="1" animBg="1"/>
      <p:bldP spid="34" grpId="2" animBg="1"/>
      <p:bldP spid="35" grpId="1" animBg="1"/>
      <p:bldP spid="35" grpId="2" animBg="1"/>
      <p:bldP spid="36" grpId="1" animBg="1"/>
      <p:bldP spid="36" grpId="2" animBg="1"/>
      <p:bldP spid="37" grpId="0" animBg="1"/>
      <p:bldP spid="37" grpId="1" animBg="1"/>
      <p:bldP spid="38" grpId="0" animBg="1"/>
      <p:bldP spid="82" grpId="0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781</TotalTime>
  <Words>156</Words>
  <Application>Microsoft Office PowerPoint</Application>
  <PresentationFormat>On-screen Show (4:3)</PresentationFormat>
  <Paragraphs>23</Paragraphs>
  <Slides>13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Caitlynn</dc:creator>
  <cp:lastModifiedBy>NPSD</cp:lastModifiedBy>
  <cp:revision>81</cp:revision>
  <dcterms:created xsi:type="dcterms:W3CDTF">2009-01-16T23:48:45Z</dcterms:created>
  <dcterms:modified xsi:type="dcterms:W3CDTF">2009-01-27T19:12:00Z</dcterms:modified>
</cp:coreProperties>
</file>